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10696575" cx="19016650"/>
  <p:notesSz cx="10696575" cy="7562850"/>
  <p:embeddedFontLst>
    <p:embeddedFont>
      <p:font typeface="Roboto"/>
      <p:regular r:id="rId59"/>
      <p:bold r:id="rId60"/>
      <p:italic r:id="rId61"/>
      <p:boldItalic r:id="rId62"/>
    </p:embeddedFont>
    <p:embeddedFont>
      <p:font typeface="Nanum Gothic"/>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72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D08C97-7830-410B-8DE9-B50A443CD04D}">
  <a:tblStyle styleId="{C0D08C97-7830-410B-8DE9-B50A443CD04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31A058C-6F32-449E-8A30-1B0126EFB03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724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NanumGothic-bold.fntdata"/><Relationship Id="rId63" Type="http://schemas.openxmlformats.org/officeDocument/2006/relationships/font" Target="fonts/NanumGothic-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635500" cy="37941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059488" y="0"/>
            <a:ext cx="4633912" cy="379413"/>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7183438"/>
            <a:ext cx="4635500" cy="379412"/>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059488" y="7183438"/>
            <a:ext cx="4633912" cy="379412"/>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9: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9: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5738e9e66_5_5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f5738e9e66_5_5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5738e9e66_0_4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5738e9e66_0_42: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f5738e9e66_0_42: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0: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1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4: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14: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3: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1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5738e9e66_0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5738e9e66_0_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f5738e9e66_0_0: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5738e9e66_4_57: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f5738e9e66_4_5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15: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인사이트 </a:t>
            </a:r>
            <a:endParaRPr/>
          </a:p>
          <a:p>
            <a:pPr indent="0" lvl="0" marL="0" rtl="0" algn="l">
              <a:spcBef>
                <a:spcPts val="0"/>
              </a:spcBef>
              <a:spcAft>
                <a:spcPts val="0"/>
              </a:spcAft>
              <a:buNone/>
            </a:pPr>
            <a:r>
              <a:rPr lang="en-US"/>
              <a:t>(1) 종목과 관련된 뉴스에는 긍정 뉴스 비중인 높음 (기업 홍보팀에서 기사를 막아서?)</a:t>
            </a:r>
            <a:endParaRPr/>
          </a:p>
        </p:txBody>
      </p:sp>
      <p:sp>
        <p:nvSpPr>
          <p:cNvPr id="658" name="Google Shape;658;p1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f5738e9e66_0_10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f5738e9e66_0_101: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gf5738e9e66_0_101: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5738e9e66_0_15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5738e9e66_0_15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긍부정 단어 구분 필요</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f5738e9e66_0_14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f5738e9e66_0_142: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gf5738e9e66_0_142: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16: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1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7: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17: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8: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1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5738e9e66_10_234: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유튜브 스크립트 감성점수 라벨링 작업을 위한 모델선정을 위해 기존 감성사전 패키지와 라벨링된 리뷰 데이터를 학습자료로 하여 텍스트 임베딩 모델로 라벨링을 진행하였습니다. 기존 감성사전 패키지의 경우 베이더와 리하모프 감성사전 패키지를 사용하여 라벨링을 진행하였고, 학습자료를 통한 라벨링 작업은 네이버 구매리뷰 데이터와 네이버 영화 댓글 데이터를 사용한 모델로 진행하였습니다. 결과적으로 뉴스 긍부정 판단과 동일하게 수작업으로 라벨링을 진행하여 수작업한 라벨링과의 정확도를 각각 계산하여 정확도가 높은 네이버 영화 리뷰 댓글 데이터를 학습시킨 모델로 라벨링 모델을 선정하였습니다. </a:t>
            </a:r>
            <a:endParaRPr/>
          </a:p>
        </p:txBody>
      </p:sp>
      <p:sp>
        <p:nvSpPr>
          <p:cNvPr id="890" name="Google Shape;890;gf5738e9e66_10_23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f5738e9e66_4_84: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gf5738e9e66_4_8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20: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전통적인 시계열 모델인 아리마 모델을 통해서 시계열 예측을 진행해 보았습니다. 먼저 시계열 데이터의 정상성을 위해 로그변환과 차분을 하여 adf 검정을 통해 정상성을 확인하였고 ar, ma를 조절하여 arima 모델의 유의성을 맞추었습니다.</a:t>
            </a:r>
            <a:endParaRPr/>
          </a:p>
        </p:txBody>
      </p:sp>
      <p:sp>
        <p:nvSpPr>
          <p:cNvPr id="951" name="Google Shape;951;p2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f5738e9e66_10_21: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gf5738e9e66_10_2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2: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21: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2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f5738e9e66_10_63: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gf5738e9e66_10_6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f5738e9e66_10_99: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gf5738e9e66_10_99: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9: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19: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f5738e9e66_10_132: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gf5738e9e66_10_13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22: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22: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f5738e9e66_10_162: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gf5738e9e66_10_16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23: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2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f5738e9e66_10_277: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gf5738e9e66_10_27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f5738e9e66_10_29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gf5738e9e66_10_29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5738e9e66_4_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f5738e9e66_4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5738e9e66_14_74: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gf5738e9e66_14_7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24: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 name="Google Shape;1151;p24: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25: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9" name="Google Shape;1159;p2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f5738e9e66_14_45: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 name="Google Shape;1167;gf5738e9e66_14_4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f5738e9e66_5_8: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gf5738e9e66_5_8: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26: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2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f5738e9e66_8_3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gf5738e9e66_8_3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f5738e9e66_8_38: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gf5738e9e66_8_38: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27: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p27: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28: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2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2: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12: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29: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29: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30: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p3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5: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5738e9e66_4_3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f5738e9e66_4_3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6: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7: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724433" y="2130425"/>
            <a:ext cx="19543573"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3448866" y="3886200"/>
            <a:ext cx="16094707"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9233238" y="-6483415"/>
            <a:ext cx="4525963" cy="2069319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16330405" y="613752"/>
            <a:ext cx="5851525" cy="51732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792204" y="-4367943"/>
            <a:ext cx="5851525" cy="1513669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1816244" y="4406901"/>
            <a:ext cx="19543573"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1816244" y="2906714"/>
            <a:ext cx="19543573"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1149622"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11687823"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1149622" y="1535113"/>
            <a:ext cx="1015898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1149622" y="2174875"/>
            <a:ext cx="1015898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11679841" y="1535113"/>
            <a:ext cx="1016297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11679841" y="2174875"/>
            <a:ext cx="1016297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149623" y="273050"/>
            <a:ext cx="756435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8989405" y="273051"/>
            <a:ext cx="12853412"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1149623" y="1435101"/>
            <a:ext cx="756435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4506679" y="4800600"/>
            <a:ext cx="13795464"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4506679" y="612775"/>
            <a:ext cx="13795464" cy="4114800"/>
          </a:xfrm>
          <a:prstGeom prst="rect">
            <a:avLst/>
          </a:prstGeom>
          <a:noFill/>
          <a:ln>
            <a:noFill/>
          </a:ln>
        </p:spPr>
      </p:sp>
      <p:sp>
        <p:nvSpPr>
          <p:cNvPr id="68" name="Google Shape;68;p10"/>
          <p:cNvSpPr txBox="1"/>
          <p:nvPr>
            <p:ph idx="1" type="body"/>
          </p:nvPr>
        </p:nvSpPr>
        <p:spPr>
          <a:xfrm>
            <a:off x="4506679" y="5367338"/>
            <a:ext cx="13795464"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9.png"/><Relationship Id="rId13" Type="http://schemas.openxmlformats.org/officeDocument/2006/relationships/image" Target="../media/image10.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0"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8.png"/><Relationship Id="rId7" Type="http://schemas.openxmlformats.org/officeDocument/2006/relationships/image" Target="../media/image81.png"/><Relationship Id="rId8" Type="http://schemas.openxmlformats.org/officeDocument/2006/relationships/image" Target="../media/image73.png"/></Relationships>
</file>

<file path=ppt/slides/_rels/slide11.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8.png"/><Relationship Id="rId4" Type="http://schemas.openxmlformats.org/officeDocument/2006/relationships/image" Target="../media/image74.png"/><Relationship Id="rId9" Type="http://schemas.openxmlformats.org/officeDocument/2006/relationships/image" Target="../media/image85.png"/><Relationship Id="rId5" Type="http://schemas.openxmlformats.org/officeDocument/2006/relationships/image" Target="../media/image75.png"/><Relationship Id="rId6" Type="http://schemas.openxmlformats.org/officeDocument/2006/relationships/image" Target="../media/image84.png"/><Relationship Id="rId7" Type="http://schemas.openxmlformats.org/officeDocument/2006/relationships/image" Target="../media/image80.png"/><Relationship Id="rId8" Type="http://schemas.openxmlformats.org/officeDocument/2006/relationships/image" Target="../media/image71.png"/></Relationships>
</file>

<file path=ppt/slides/_rels/slide12.xml.rels><?xml version="1.0" encoding="UTF-8" standalone="yes"?><Relationships xmlns="http://schemas.openxmlformats.org/package/2006/relationships"><Relationship Id="rId11" Type="http://schemas.openxmlformats.org/officeDocument/2006/relationships/image" Target="../media/image184.png"/><Relationship Id="rId10"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8.png"/><Relationship Id="rId4" Type="http://schemas.openxmlformats.org/officeDocument/2006/relationships/image" Target="../media/image74.png"/><Relationship Id="rId9" Type="http://schemas.openxmlformats.org/officeDocument/2006/relationships/image" Target="../media/image82.png"/><Relationship Id="rId5" Type="http://schemas.openxmlformats.org/officeDocument/2006/relationships/image" Target="../media/image75.png"/><Relationship Id="rId6" Type="http://schemas.openxmlformats.org/officeDocument/2006/relationships/image" Target="../media/image84.png"/><Relationship Id="rId7" Type="http://schemas.openxmlformats.org/officeDocument/2006/relationships/image" Target="../media/image80.png"/><Relationship Id="rId8"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2.png"/><Relationship Id="rId4" Type="http://schemas.openxmlformats.org/officeDocument/2006/relationships/image" Target="../media/image86.png"/><Relationship Id="rId5" Type="http://schemas.openxmlformats.org/officeDocument/2006/relationships/image" Target="../media/image88.jpg"/><Relationship Id="rId6" Type="http://schemas.openxmlformats.org/officeDocument/2006/relationships/image" Target="../media/image184.png"/><Relationship Id="rId7" Type="http://schemas.openxmlformats.org/officeDocument/2006/relationships/image" Target="../media/image89.png"/><Relationship Id="rId8"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7.png"/></Relationships>
</file>

<file path=ppt/slides/_rels/slide15.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97.png"/><Relationship Id="rId13" Type="http://schemas.openxmlformats.org/officeDocument/2006/relationships/image" Target="../media/image101.png"/><Relationship Id="rId12"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3.png"/><Relationship Id="rId4" Type="http://schemas.openxmlformats.org/officeDocument/2006/relationships/image" Target="../media/image94.png"/><Relationship Id="rId9" Type="http://schemas.openxmlformats.org/officeDocument/2006/relationships/image" Target="../media/image96.png"/><Relationship Id="rId14" Type="http://schemas.openxmlformats.org/officeDocument/2006/relationships/image" Target="../media/image102.png"/><Relationship Id="rId5" Type="http://schemas.openxmlformats.org/officeDocument/2006/relationships/image" Target="../media/image92.png"/><Relationship Id="rId6" Type="http://schemas.openxmlformats.org/officeDocument/2006/relationships/image" Target="../media/image91.png"/><Relationship Id="rId7" Type="http://schemas.openxmlformats.org/officeDocument/2006/relationships/image" Target="../media/image99.png"/><Relationship Id="rId8" Type="http://schemas.openxmlformats.org/officeDocument/2006/relationships/image" Target="../media/image95.png"/></Relationships>
</file>

<file path=ppt/slides/_rels/slide16.xml.rels><?xml version="1.0" encoding="UTF-8" standalone="yes"?><Relationships xmlns="http://schemas.openxmlformats.org/package/2006/relationships"><Relationship Id="rId20" Type="http://schemas.openxmlformats.org/officeDocument/2006/relationships/image" Target="../media/image120.png"/><Relationship Id="rId11" Type="http://schemas.openxmlformats.org/officeDocument/2006/relationships/image" Target="../media/image109.png"/><Relationship Id="rId10" Type="http://schemas.openxmlformats.org/officeDocument/2006/relationships/image" Target="../media/image110.png"/><Relationship Id="rId13" Type="http://schemas.openxmlformats.org/officeDocument/2006/relationships/image" Target="../media/image115.png"/><Relationship Id="rId12" Type="http://schemas.openxmlformats.org/officeDocument/2006/relationships/image" Target="../media/image111.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image" Target="../media/image108.png"/><Relationship Id="rId15" Type="http://schemas.openxmlformats.org/officeDocument/2006/relationships/image" Target="../media/image113.png"/><Relationship Id="rId14" Type="http://schemas.openxmlformats.org/officeDocument/2006/relationships/image" Target="../media/image114.png"/><Relationship Id="rId17" Type="http://schemas.openxmlformats.org/officeDocument/2006/relationships/image" Target="../media/image119.png"/><Relationship Id="rId16" Type="http://schemas.openxmlformats.org/officeDocument/2006/relationships/image" Target="../media/image116.png"/><Relationship Id="rId5" Type="http://schemas.openxmlformats.org/officeDocument/2006/relationships/image" Target="../media/image103.png"/><Relationship Id="rId19" Type="http://schemas.openxmlformats.org/officeDocument/2006/relationships/image" Target="../media/image118.png"/><Relationship Id="rId6" Type="http://schemas.openxmlformats.org/officeDocument/2006/relationships/image" Target="../media/image106.png"/><Relationship Id="rId18" Type="http://schemas.openxmlformats.org/officeDocument/2006/relationships/image" Target="../media/image117.png"/><Relationship Id="rId7" Type="http://schemas.openxmlformats.org/officeDocument/2006/relationships/image" Target="../media/image105.png"/><Relationship Id="rId8" Type="http://schemas.openxmlformats.org/officeDocument/2006/relationships/image" Target="../media/image1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9.png"/><Relationship Id="rId13" Type="http://schemas.openxmlformats.org/officeDocument/2006/relationships/image" Target="../media/image10.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png"/></Relationships>
</file>

<file path=ppt/slides/_rels/slide19.xml.rels><?xml version="1.0" encoding="UTF-8" standalone="yes"?><Relationships xmlns="http://schemas.openxmlformats.org/package/2006/relationships"><Relationship Id="rId20" Type="http://schemas.openxmlformats.org/officeDocument/2006/relationships/image" Target="../media/image135.png"/><Relationship Id="rId22" Type="http://schemas.openxmlformats.org/officeDocument/2006/relationships/image" Target="../media/image140.png"/><Relationship Id="rId21" Type="http://schemas.openxmlformats.org/officeDocument/2006/relationships/image" Target="../media/image139.png"/><Relationship Id="rId24" Type="http://schemas.openxmlformats.org/officeDocument/2006/relationships/image" Target="../media/image142.png"/><Relationship Id="rId23" Type="http://schemas.openxmlformats.org/officeDocument/2006/relationships/image" Target="../media/image137.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1.png"/><Relationship Id="rId4" Type="http://schemas.openxmlformats.org/officeDocument/2006/relationships/image" Target="../media/image122.png"/><Relationship Id="rId9" Type="http://schemas.openxmlformats.org/officeDocument/2006/relationships/image" Target="../media/image127.png"/><Relationship Id="rId26" Type="http://schemas.openxmlformats.org/officeDocument/2006/relationships/image" Target="../media/image146.png"/><Relationship Id="rId25" Type="http://schemas.openxmlformats.org/officeDocument/2006/relationships/image" Target="../media/image148.png"/><Relationship Id="rId28" Type="http://schemas.openxmlformats.org/officeDocument/2006/relationships/image" Target="../media/image144.png"/><Relationship Id="rId27" Type="http://schemas.openxmlformats.org/officeDocument/2006/relationships/image" Target="../media/image147.png"/><Relationship Id="rId5" Type="http://schemas.openxmlformats.org/officeDocument/2006/relationships/image" Target="../media/image125.png"/><Relationship Id="rId6" Type="http://schemas.openxmlformats.org/officeDocument/2006/relationships/image" Target="../media/image123.png"/><Relationship Id="rId29" Type="http://schemas.openxmlformats.org/officeDocument/2006/relationships/image" Target="../media/image153.png"/><Relationship Id="rId7" Type="http://schemas.openxmlformats.org/officeDocument/2006/relationships/image" Target="../media/image126.png"/><Relationship Id="rId8" Type="http://schemas.openxmlformats.org/officeDocument/2006/relationships/image" Target="../media/image124.png"/><Relationship Id="rId31" Type="http://schemas.openxmlformats.org/officeDocument/2006/relationships/image" Target="../media/image143.png"/><Relationship Id="rId30" Type="http://schemas.openxmlformats.org/officeDocument/2006/relationships/image" Target="../media/image145.png"/><Relationship Id="rId11" Type="http://schemas.openxmlformats.org/officeDocument/2006/relationships/image" Target="../media/image129.png"/><Relationship Id="rId33" Type="http://schemas.openxmlformats.org/officeDocument/2006/relationships/image" Target="../media/image150.png"/><Relationship Id="rId10" Type="http://schemas.openxmlformats.org/officeDocument/2006/relationships/image" Target="../media/image128.png"/><Relationship Id="rId32" Type="http://schemas.openxmlformats.org/officeDocument/2006/relationships/image" Target="../media/image152.png"/><Relationship Id="rId13" Type="http://schemas.openxmlformats.org/officeDocument/2006/relationships/image" Target="../media/image131.png"/><Relationship Id="rId35" Type="http://schemas.openxmlformats.org/officeDocument/2006/relationships/image" Target="../media/image151.png"/><Relationship Id="rId12" Type="http://schemas.openxmlformats.org/officeDocument/2006/relationships/image" Target="../media/image130.png"/><Relationship Id="rId34" Type="http://schemas.openxmlformats.org/officeDocument/2006/relationships/image" Target="../media/image149.png"/><Relationship Id="rId15" Type="http://schemas.openxmlformats.org/officeDocument/2006/relationships/image" Target="../media/image134.png"/><Relationship Id="rId37" Type="http://schemas.openxmlformats.org/officeDocument/2006/relationships/image" Target="../media/image154.png"/><Relationship Id="rId14" Type="http://schemas.openxmlformats.org/officeDocument/2006/relationships/image" Target="../media/image132.png"/><Relationship Id="rId36" Type="http://schemas.openxmlformats.org/officeDocument/2006/relationships/image" Target="../media/image158.png"/><Relationship Id="rId17" Type="http://schemas.openxmlformats.org/officeDocument/2006/relationships/image" Target="../media/image136.png"/><Relationship Id="rId16" Type="http://schemas.openxmlformats.org/officeDocument/2006/relationships/image" Target="../media/image133.png"/><Relationship Id="rId19" Type="http://schemas.openxmlformats.org/officeDocument/2006/relationships/image" Target="../media/image141.png"/><Relationship Id="rId18" Type="http://schemas.openxmlformats.org/officeDocument/2006/relationships/image" Target="../media/image1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6.png"/><Relationship Id="rId4" Type="http://schemas.openxmlformats.org/officeDocument/2006/relationships/image" Target="../media/image155.png"/><Relationship Id="rId5" Type="http://schemas.openxmlformats.org/officeDocument/2006/relationships/image" Target="../media/image159.png"/><Relationship Id="rId6" Type="http://schemas.openxmlformats.org/officeDocument/2006/relationships/hyperlink" Target="https://sites.google.com/view/cheolwon-yang/koself?authuser=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7.png"/><Relationship Id="rId4" Type="http://schemas.openxmlformats.org/officeDocument/2006/relationships/image" Target="../media/image161.png"/><Relationship Id="rId5" Type="http://schemas.openxmlformats.org/officeDocument/2006/relationships/image" Target="../media/image160.png"/><Relationship Id="rId6" Type="http://schemas.openxmlformats.org/officeDocument/2006/relationships/image" Target="../media/image1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2.png"/></Relationships>
</file>

<file path=ppt/slides/_rels/slide23.xml.rels><?xml version="1.0" encoding="UTF-8" standalone="yes"?><Relationships xmlns="http://schemas.openxmlformats.org/package/2006/relationships"><Relationship Id="rId40" Type="http://schemas.openxmlformats.org/officeDocument/2006/relationships/image" Target="../media/image201.png"/><Relationship Id="rId20" Type="http://schemas.openxmlformats.org/officeDocument/2006/relationships/image" Target="../media/image188.png"/><Relationship Id="rId22" Type="http://schemas.openxmlformats.org/officeDocument/2006/relationships/image" Target="../media/image180.png"/><Relationship Id="rId21" Type="http://schemas.openxmlformats.org/officeDocument/2006/relationships/image" Target="../media/image52.png"/><Relationship Id="rId24" Type="http://schemas.openxmlformats.org/officeDocument/2006/relationships/image" Target="../media/image157.png"/><Relationship Id="rId23" Type="http://schemas.openxmlformats.org/officeDocument/2006/relationships/image" Target="../media/image176.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3.png"/><Relationship Id="rId4" Type="http://schemas.openxmlformats.org/officeDocument/2006/relationships/image" Target="../media/image164.png"/><Relationship Id="rId9" Type="http://schemas.openxmlformats.org/officeDocument/2006/relationships/image" Target="../media/image170.png"/><Relationship Id="rId26" Type="http://schemas.openxmlformats.org/officeDocument/2006/relationships/image" Target="../media/image186.png"/><Relationship Id="rId25" Type="http://schemas.openxmlformats.org/officeDocument/2006/relationships/image" Target="../media/image179.png"/><Relationship Id="rId28" Type="http://schemas.openxmlformats.org/officeDocument/2006/relationships/image" Target="../media/image185.png"/><Relationship Id="rId27" Type="http://schemas.openxmlformats.org/officeDocument/2006/relationships/image" Target="../media/image161.png"/><Relationship Id="rId5" Type="http://schemas.openxmlformats.org/officeDocument/2006/relationships/image" Target="../media/image165.png"/><Relationship Id="rId6" Type="http://schemas.openxmlformats.org/officeDocument/2006/relationships/image" Target="../media/image166.png"/><Relationship Id="rId29" Type="http://schemas.openxmlformats.org/officeDocument/2006/relationships/image" Target="../media/image182.png"/><Relationship Id="rId7" Type="http://schemas.openxmlformats.org/officeDocument/2006/relationships/image" Target="../media/image169.png"/><Relationship Id="rId8" Type="http://schemas.openxmlformats.org/officeDocument/2006/relationships/image" Target="../media/image162.png"/><Relationship Id="rId31" Type="http://schemas.openxmlformats.org/officeDocument/2006/relationships/image" Target="../media/image187.png"/><Relationship Id="rId30" Type="http://schemas.openxmlformats.org/officeDocument/2006/relationships/image" Target="../media/image189.png"/><Relationship Id="rId11" Type="http://schemas.openxmlformats.org/officeDocument/2006/relationships/image" Target="../media/image174.png"/><Relationship Id="rId33" Type="http://schemas.openxmlformats.org/officeDocument/2006/relationships/image" Target="../media/image192.png"/><Relationship Id="rId10" Type="http://schemas.openxmlformats.org/officeDocument/2006/relationships/image" Target="../media/image167.png"/><Relationship Id="rId32" Type="http://schemas.openxmlformats.org/officeDocument/2006/relationships/image" Target="../media/image195.png"/><Relationship Id="rId13" Type="http://schemas.openxmlformats.org/officeDocument/2006/relationships/image" Target="../media/image173.png"/><Relationship Id="rId35" Type="http://schemas.openxmlformats.org/officeDocument/2006/relationships/image" Target="../media/image194.png"/><Relationship Id="rId12" Type="http://schemas.openxmlformats.org/officeDocument/2006/relationships/image" Target="../media/image168.png"/><Relationship Id="rId34" Type="http://schemas.openxmlformats.org/officeDocument/2006/relationships/image" Target="../media/image191.png"/><Relationship Id="rId15" Type="http://schemas.openxmlformats.org/officeDocument/2006/relationships/image" Target="../media/image71.png"/><Relationship Id="rId37" Type="http://schemas.openxmlformats.org/officeDocument/2006/relationships/image" Target="../media/image198.png"/><Relationship Id="rId14" Type="http://schemas.openxmlformats.org/officeDocument/2006/relationships/image" Target="../media/image178.png"/><Relationship Id="rId36" Type="http://schemas.openxmlformats.org/officeDocument/2006/relationships/image" Target="../media/image190.png"/><Relationship Id="rId17" Type="http://schemas.openxmlformats.org/officeDocument/2006/relationships/image" Target="../media/image183.png"/><Relationship Id="rId39" Type="http://schemas.openxmlformats.org/officeDocument/2006/relationships/image" Target="../media/image193.png"/><Relationship Id="rId16" Type="http://schemas.openxmlformats.org/officeDocument/2006/relationships/image" Target="../media/image177.png"/><Relationship Id="rId38" Type="http://schemas.openxmlformats.org/officeDocument/2006/relationships/image" Target="../media/image197.png"/><Relationship Id="rId19" Type="http://schemas.openxmlformats.org/officeDocument/2006/relationships/image" Target="../media/image175.png"/><Relationship Id="rId18" Type="http://schemas.openxmlformats.org/officeDocument/2006/relationships/image" Target="../media/image1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9.png"/><Relationship Id="rId4" Type="http://schemas.openxmlformats.org/officeDocument/2006/relationships/image" Target="../media/image202.png"/><Relationship Id="rId5" Type="http://schemas.openxmlformats.org/officeDocument/2006/relationships/image" Target="../media/image1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1.png"/><Relationship Id="rId4" Type="http://schemas.openxmlformats.org/officeDocument/2006/relationships/image" Target="../media/image204.png"/><Relationship Id="rId9" Type="http://schemas.openxmlformats.org/officeDocument/2006/relationships/image" Target="../media/image203.png"/><Relationship Id="rId5" Type="http://schemas.openxmlformats.org/officeDocument/2006/relationships/image" Target="../media/image210.png"/><Relationship Id="rId6" Type="http://schemas.openxmlformats.org/officeDocument/2006/relationships/image" Target="../media/image206.png"/><Relationship Id="rId7" Type="http://schemas.openxmlformats.org/officeDocument/2006/relationships/image" Target="../media/image200.png"/><Relationship Id="rId8" Type="http://schemas.openxmlformats.org/officeDocument/2006/relationships/image" Target="../media/image2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png"/><Relationship Id="rId11" Type="http://schemas.openxmlformats.org/officeDocument/2006/relationships/image" Target="../media/image3.png"/><Relationship Id="rId10" Type="http://schemas.openxmlformats.org/officeDocument/2006/relationships/image" Target="../media/image9.png"/><Relationship Id="rId13" Type="http://schemas.openxmlformats.org/officeDocument/2006/relationships/image" Target="../media/image10.png"/><Relationship Id="rId1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3.png"/><Relationship Id="rId4" Type="http://schemas.openxmlformats.org/officeDocument/2006/relationships/image" Target="../media/image212.png"/><Relationship Id="rId5" Type="http://schemas.openxmlformats.org/officeDocument/2006/relationships/image" Target="../media/image208.png"/><Relationship Id="rId6" Type="http://schemas.openxmlformats.org/officeDocument/2006/relationships/image" Target="../media/image217.png"/><Relationship Id="rId7" Type="http://schemas.openxmlformats.org/officeDocument/2006/relationships/image" Target="../media/image209.png"/><Relationship Id="rId8" Type="http://schemas.openxmlformats.org/officeDocument/2006/relationships/image" Target="../media/image2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4.png"/><Relationship Id="rId4" Type="http://schemas.openxmlformats.org/officeDocument/2006/relationships/image" Target="../media/image207.png"/><Relationship Id="rId5" Type="http://schemas.openxmlformats.org/officeDocument/2006/relationships/image" Target="../media/image223.png"/><Relationship Id="rId6" Type="http://schemas.openxmlformats.org/officeDocument/2006/relationships/image" Target="../media/image211.png"/><Relationship Id="rId7" Type="http://schemas.openxmlformats.org/officeDocument/2006/relationships/image" Target="../media/image216.png"/><Relationship Id="rId8" Type="http://schemas.openxmlformats.org/officeDocument/2006/relationships/image" Target="../media/image221.png"/></Relationships>
</file>

<file path=ppt/slides/_rels/slide3.xml.rels><?xml version="1.0" encoding="UTF-8" standalone="yes"?><Relationships xmlns="http://schemas.openxmlformats.org/package/2006/relationships"><Relationship Id="rId20" Type="http://schemas.openxmlformats.org/officeDocument/2006/relationships/image" Target="../media/image30.png"/><Relationship Id="rId11" Type="http://schemas.openxmlformats.org/officeDocument/2006/relationships/image" Target="../media/image23.png"/><Relationship Id="rId10" Type="http://schemas.openxmlformats.org/officeDocument/2006/relationships/image" Target="../media/image16.png"/><Relationship Id="rId21" Type="http://schemas.openxmlformats.org/officeDocument/2006/relationships/image" Target="../media/image38.png"/><Relationship Id="rId13" Type="http://schemas.openxmlformats.org/officeDocument/2006/relationships/image" Target="../media/image17.png"/><Relationship Id="rId12"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20.png"/><Relationship Id="rId15" Type="http://schemas.openxmlformats.org/officeDocument/2006/relationships/image" Target="../media/image25.png"/><Relationship Id="rId14" Type="http://schemas.openxmlformats.org/officeDocument/2006/relationships/image" Target="../media/image18.png"/><Relationship Id="rId17" Type="http://schemas.openxmlformats.org/officeDocument/2006/relationships/image" Target="../media/image26.png"/><Relationship Id="rId16" Type="http://schemas.openxmlformats.org/officeDocument/2006/relationships/image" Target="../media/image27.png"/><Relationship Id="rId5" Type="http://schemas.openxmlformats.org/officeDocument/2006/relationships/image" Target="../media/image24.png"/><Relationship Id="rId19" Type="http://schemas.openxmlformats.org/officeDocument/2006/relationships/image" Target="../media/image28.png"/><Relationship Id="rId6" Type="http://schemas.openxmlformats.org/officeDocument/2006/relationships/image" Target="../media/image15.png"/><Relationship Id="rId18" Type="http://schemas.openxmlformats.org/officeDocument/2006/relationships/image" Target="../media/image29.png"/><Relationship Id="rId7" Type="http://schemas.openxmlformats.org/officeDocument/2006/relationships/image" Target="../media/image19.pn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9.png"/><Relationship Id="rId4" Type="http://schemas.openxmlformats.org/officeDocument/2006/relationships/image" Target="../media/image2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2.png"/><Relationship Id="rId4" Type="http://schemas.openxmlformats.org/officeDocument/2006/relationships/image" Target="../media/image227.png"/><Relationship Id="rId5" Type="http://schemas.openxmlformats.org/officeDocument/2006/relationships/image" Target="../media/image2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8.png"/><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6.png"/><Relationship Id="rId4" Type="http://schemas.openxmlformats.org/officeDocument/2006/relationships/image" Target="../media/image2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9.png"/><Relationship Id="rId4" Type="http://schemas.openxmlformats.org/officeDocument/2006/relationships/image" Target="../media/image230.png"/><Relationship Id="rId5" Type="http://schemas.openxmlformats.org/officeDocument/2006/relationships/image" Target="../media/image232.png"/><Relationship Id="rId6" Type="http://schemas.openxmlformats.org/officeDocument/2006/relationships/image" Target="../media/image236.png"/><Relationship Id="rId7" Type="http://schemas.openxmlformats.org/officeDocument/2006/relationships/image" Target="../media/image234.png"/><Relationship Id="rId8" Type="http://schemas.openxmlformats.org/officeDocument/2006/relationships/image" Target="../media/image2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5.png"/><Relationship Id="rId4" Type="http://schemas.openxmlformats.org/officeDocument/2006/relationships/image" Target="../media/image2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7.png"/><Relationship Id="rId4" Type="http://schemas.openxmlformats.org/officeDocument/2006/relationships/image" Target="../media/image246.png"/><Relationship Id="rId5" Type="http://schemas.openxmlformats.org/officeDocument/2006/relationships/image" Target="../media/image241.png"/><Relationship Id="rId6" Type="http://schemas.openxmlformats.org/officeDocument/2006/relationships/image" Target="../media/image2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9.png"/><Relationship Id="rId13" Type="http://schemas.openxmlformats.org/officeDocument/2006/relationships/image" Target="../media/image10.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png"/><Relationship Id="rId11" Type="http://schemas.openxmlformats.org/officeDocument/2006/relationships/image" Target="../media/image3.png"/><Relationship Id="rId10" Type="http://schemas.openxmlformats.org/officeDocument/2006/relationships/image" Target="../media/image9.png"/><Relationship Id="rId13" Type="http://schemas.openxmlformats.org/officeDocument/2006/relationships/image" Target="../media/image10.png"/><Relationship Id="rId12"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7.png"/><Relationship Id="rId4" Type="http://schemas.openxmlformats.org/officeDocument/2006/relationships/image" Target="../media/image239.png"/><Relationship Id="rId5" Type="http://schemas.openxmlformats.org/officeDocument/2006/relationships/image" Target="../media/image2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7.png"/><Relationship Id="rId4" Type="http://schemas.openxmlformats.org/officeDocument/2006/relationships/image" Target="../media/image242.png"/><Relationship Id="rId5" Type="http://schemas.openxmlformats.org/officeDocument/2006/relationships/image" Target="../media/image243.png"/><Relationship Id="rId6" Type="http://schemas.openxmlformats.org/officeDocument/2006/relationships/image" Target="../media/image2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54.png"/><Relationship Id="rId4" Type="http://schemas.openxmlformats.org/officeDocument/2006/relationships/image" Target="../media/image249.png"/><Relationship Id="rId9" Type="http://schemas.openxmlformats.org/officeDocument/2006/relationships/image" Target="../media/image56.png"/><Relationship Id="rId5" Type="http://schemas.openxmlformats.org/officeDocument/2006/relationships/image" Target="../media/image253.png"/><Relationship Id="rId6" Type="http://schemas.openxmlformats.org/officeDocument/2006/relationships/image" Target="../media/image255.png"/><Relationship Id="rId7" Type="http://schemas.openxmlformats.org/officeDocument/2006/relationships/image" Target="../media/image262.png"/><Relationship Id="rId8" Type="http://schemas.openxmlformats.org/officeDocument/2006/relationships/image" Target="../media/image257.png"/><Relationship Id="rId11" Type="http://schemas.openxmlformats.org/officeDocument/2006/relationships/image" Target="../media/image258.png"/><Relationship Id="rId10" Type="http://schemas.openxmlformats.org/officeDocument/2006/relationships/image" Target="../media/image61.png"/><Relationship Id="rId13" Type="http://schemas.openxmlformats.org/officeDocument/2006/relationships/image" Target="../media/image263.png"/><Relationship Id="rId12" Type="http://schemas.openxmlformats.org/officeDocument/2006/relationships/image" Target="../media/image260.png"/><Relationship Id="rId14" Type="http://schemas.openxmlformats.org/officeDocument/2006/relationships/image" Target="../media/image259.png"/></Relationships>
</file>

<file path=ppt/slides/_rels/slide5.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46.png"/><Relationship Id="rId9"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61.png"/><Relationship Id="rId4" Type="http://schemas.openxmlformats.org/officeDocument/2006/relationships/image" Target="../media/image249.png"/><Relationship Id="rId9" Type="http://schemas.openxmlformats.org/officeDocument/2006/relationships/image" Target="../media/image56.png"/><Relationship Id="rId5" Type="http://schemas.openxmlformats.org/officeDocument/2006/relationships/image" Target="../media/image253.png"/><Relationship Id="rId6" Type="http://schemas.openxmlformats.org/officeDocument/2006/relationships/image" Target="../media/image255.png"/><Relationship Id="rId7" Type="http://schemas.openxmlformats.org/officeDocument/2006/relationships/image" Target="../media/image262.png"/><Relationship Id="rId8" Type="http://schemas.openxmlformats.org/officeDocument/2006/relationships/image" Target="../media/image257.png"/><Relationship Id="rId11" Type="http://schemas.openxmlformats.org/officeDocument/2006/relationships/image" Target="../media/image258.png"/><Relationship Id="rId10" Type="http://schemas.openxmlformats.org/officeDocument/2006/relationships/image" Target="../media/image61.png"/><Relationship Id="rId13" Type="http://schemas.openxmlformats.org/officeDocument/2006/relationships/image" Target="../media/image263.png"/><Relationship Id="rId12" Type="http://schemas.openxmlformats.org/officeDocument/2006/relationships/image" Target="../media/image260.png"/><Relationship Id="rId14" Type="http://schemas.openxmlformats.org/officeDocument/2006/relationships/image" Target="../media/image259.png"/></Relationships>
</file>

<file path=ppt/slides/_rels/slide51.xml.rels><?xml version="1.0" encoding="UTF-8" standalone="yes"?><Relationships xmlns="http://schemas.openxmlformats.org/package/2006/relationships"><Relationship Id="rId40" Type="http://schemas.openxmlformats.org/officeDocument/2006/relationships/image" Target="../media/image263.png"/><Relationship Id="rId20" Type="http://schemas.openxmlformats.org/officeDocument/2006/relationships/image" Target="../media/image281.png"/><Relationship Id="rId22" Type="http://schemas.openxmlformats.org/officeDocument/2006/relationships/image" Target="../media/image289.png"/><Relationship Id="rId21" Type="http://schemas.openxmlformats.org/officeDocument/2006/relationships/image" Target="../media/image278.png"/><Relationship Id="rId24" Type="http://schemas.openxmlformats.org/officeDocument/2006/relationships/image" Target="../media/image286.png"/><Relationship Id="rId23" Type="http://schemas.openxmlformats.org/officeDocument/2006/relationships/image" Target="../media/image287.png"/><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66.png"/><Relationship Id="rId4" Type="http://schemas.openxmlformats.org/officeDocument/2006/relationships/image" Target="../media/image267.png"/><Relationship Id="rId9" Type="http://schemas.openxmlformats.org/officeDocument/2006/relationships/image" Target="../media/image269.png"/><Relationship Id="rId26" Type="http://schemas.openxmlformats.org/officeDocument/2006/relationships/image" Target="../media/image284.png"/><Relationship Id="rId25" Type="http://schemas.openxmlformats.org/officeDocument/2006/relationships/image" Target="../media/image283.png"/><Relationship Id="rId28" Type="http://schemas.openxmlformats.org/officeDocument/2006/relationships/image" Target="../media/image290.png"/><Relationship Id="rId27" Type="http://schemas.openxmlformats.org/officeDocument/2006/relationships/image" Target="../media/image285.png"/><Relationship Id="rId5" Type="http://schemas.openxmlformats.org/officeDocument/2006/relationships/image" Target="../media/image272.png"/><Relationship Id="rId6" Type="http://schemas.openxmlformats.org/officeDocument/2006/relationships/image" Target="../media/image268.png"/><Relationship Id="rId29" Type="http://schemas.openxmlformats.org/officeDocument/2006/relationships/image" Target="../media/image291.png"/><Relationship Id="rId7" Type="http://schemas.openxmlformats.org/officeDocument/2006/relationships/image" Target="../media/image264.png"/><Relationship Id="rId8" Type="http://schemas.openxmlformats.org/officeDocument/2006/relationships/image" Target="../media/image265.png"/><Relationship Id="rId31" Type="http://schemas.openxmlformats.org/officeDocument/2006/relationships/image" Target="../media/image288.png"/><Relationship Id="rId30" Type="http://schemas.openxmlformats.org/officeDocument/2006/relationships/image" Target="../media/image294.png"/><Relationship Id="rId11" Type="http://schemas.openxmlformats.org/officeDocument/2006/relationships/image" Target="../media/image279.png"/><Relationship Id="rId33" Type="http://schemas.openxmlformats.org/officeDocument/2006/relationships/image" Target="../media/image249.png"/><Relationship Id="rId10" Type="http://schemas.openxmlformats.org/officeDocument/2006/relationships/image" Target="../media/image276.png"/><Relationship Id="rId32" Type="http://schemas.openxmlformats.org/officeDocument/2006/relationships/image" Target="../media/image292.png"/><Relationship Id="rId13" Type="http://schemas.openxmlformats.org/officeDocument/2006/relationships/image" Target="../media/image270.png"/><Relationship Id="rId35" Type="http://schemas.openxmlformats.org/officeDocument/2006/relationships/image" Target="../media/image257.png"/><Relationship Id="rId12" Type="http://schemas.openxmlformats.org/officeDocument/2006/relationships/image" Target="../media/image277.png"/><Relationship Id="rId34" Type="http://schemas.openxmlformats.org/officeDocument/2006/relationships/image" Target="../media/image262.png"/><Relationship Id="rId15" Type="http://schemas.openxmlformats.org/officeDocument/2006/relationships/image" Target="../media/image274.png"/><Relationship Id="rId37" Type="http://schemas.openxmlformats.org/officeDocument/2006/relationships/image" Target="../media/image61.png"/><Relationship Id="rId14" Type="http://schemas.openxmlformats.org/officeDocument/2006/relationships/image" Target="../media/image273.png"/><Relationship Id="rId36" Type="http://schemas.openxmlformats.org/officeDocument/2006/relationships/image" Target="../media/image56.png"/><Relationship Id="rId17" Type="http://schemas.openxmlformats.org/officeDocument/2006/relationships/image" Target="../media/image280.png"/><Relationship Id="rId39" Type="http://schemas.openxmlformats.org/officeDocument/2006/relationships/image" Target="../media/image260.png"/><Relationship Id="rId16" Type="http://schemas.openxmlformats.org/officeDocument/2006/relationships/image" Target="../media/image282.png"/><Relationship Id="rId38" Type="http://schemas.openxmlformats.org/officeDocument/2006/relationships/image" Target="../media/image258.png"/><Relationship Id="rId19" Type="http://schemas.openxmlformats.org/officeDocument/2006/relationships/image" Target="../media/image271.png"/><Relationship Id="rId18" Type="http://schemas.openxmlformats.org/officeDocument/2006/relationships/image" Target="../media/image2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296.png"/><Relationship Id="rId9" Type="http://schemas.openxmlformats.org/officeDocument/2006/relationships/image" Target="../media/image301.png"/><Relationship Id="rId5" Type="http://schemas.openxmlformats.org/officeDocument/2006/relationships/image" Target="../media/image300.png"/><Relationship Id="rId6" Type="http://schemas.openxmlformats.org/officeDocument/2006/relationships/image" Target="../media/image293.png"/><Relationship Id="rId7" Type="http://schemas.openxmlformats.org/officeDocument/2006/relationships/image" Target="../media/image297.png"/><Relationship Id="rId8" Type="http://schemas.openxmlformats.org/officeDocument/2006/relationships/image" Target="../media/image295.png"/><Relationship Id="rId11" Type="http://schemas.openxmlformats.org/officeDocument/2006/relationships/image" Target="../media/image298.png"/><Relationship Id="rId10" Type="http://schemas.openxmlformats.org/officeDocument/2006/relationships/image" Target="../media/image299.png"/></Relationships>
</file>

<file path=ppt/slides/_rels/slide6.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48.png"/><Relationship Id="rId12"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1.png"/><Relationship Id="rId9"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47.png"/><Relationship Id="rId8" Type="http://schemas.openxmlformats.org/officeDocument/2006/relationships/image" Target="../media/image43.png"/></Relationships>
</file>

<file path=ppt/slides/_rels/slide7.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9.png"/><Relationship Id="rId13" Type="http://schemas.openxmlformats.org/officeDocument/2006/relationships/image" Target="../media/image10.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png"/></Relationships>
</file>

<file path=ppt/slides/_rels/slide8.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58.png"/><Relationship Id="rId13" Type="http://schemas.openxmlformats.org/officeDocument/2006/relationships/image" Target="../media/image62.png"/><Relationship Id="rId12"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0.png"/><Relationship Id="rId4" Type="http://schemas.openxmlformats.org/officeDocument/2006/relationships/image" Target="../media/image60.png"/><Relationship Id="rId9" Type="http://schemas.openxmlformats.org/officeDocument/2006/relationships/image" Target="../media/image57.png"/><Relationship Id="rId15" Type="http://schemas.openxmlformats.org/officeDocument/2006/relationships/image" Target="../media/image69.png"/><Relationship Id="rId14" Type="http://schemas.openxmlformats.org/officeDocument/2006/relationships/image" Target="../media/image63.png"/><Relationship Id="rId17" Type="http://schemas.openxmlformats.org/officeDocument/2006/relationships/image" Target="../media/image64.png"/><Relationship Id="rId16" Type="http://schemas.openxmlformats.org/officeDocument/2006/relationships/image" Target="../media/image72.jpg"/><Relationship Id="rId5" Type="http://schemas.openxmlformats.org/officeDocument/2006/relationships/image" Target="../media/image53.png"/><Relationship Id="rId6" Type="http://schemas.openxmlformats.org/officeDocument/2006/relationships/image" Target="../media/image54.png"/><Relationship Id="rId18" Type="http://schemas.openxmlformats.org/officeDocument/2006/relationships/image" Target="../media/image65.png"/><Relationship Id="rId7" Type="http://schemas.openxmlformats.org/officeDocument/2006/relationships/image" Target="../media/image59.png"/><Relationship Id="rId8"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89" name="Google Shape;89;p13"/>
          <p:cNvPicPr preferRelativeResize="0"/>
          <p:nvPr/>
        </p:nvPicPr>
        <p:blipFill rotWithShape="1">
          <a:blip r:embed="rId4">
            <a:alphaModFix/>
          </a:blip>
          <a:srcRect b="0" l="0" r="0" t="0"/>
          <a:stretch/>
        </p:blipFill>
        <p:spPr>
          <a:xfrm>
            <a:off x="0" y="140265"/>
            <a:ext cx="6890321" cy="3319171"/>
          </a:xfrm>
          <a:prstGeom prst="rect">
            <a:avLst/>
          </a:prstGeom>
          <a:noFill/>
          <a:ln>
            <a:noFill/>
          </a:ln>
        </p:spPr>
      </p:pic>
      <p:pic>
        <p:nvPicPr>
          <p:cNvPr id="90" name="Google Shape;90;p13"/>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1" name="Google Shape;91;p13"/>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92" name="Google Shape;92;p13"/>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93" name="Google Shape;93;p13"/>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94" name="Google Shape;94;p13"/>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95" name="Google Shape;95;p13"/>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96" name="Google Shape;96;p13"/>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97" name="Google Shape;97;p13"/>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98" name="Google Shape;98;p13"/>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99" name="Google Shape;99;p13"/>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100" name="Google Shape;100;p13"/>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101" name="Google Shape;101;p13"/>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102" name="Google Shape;102;p13"/>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103" name="Google Shape;103;p13"/>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104" name="Google Shape;104;p13"/>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105" name="Google Shape;105;p13"/>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106" name="Google Shape;106;p13"/>
          <p:cNvSpPr txBox="1"/>
          <p:nvPr/>
        </p:nvSpPr>
        <p:spPr>
          <a:xfrm>
            <a:off x="1438023" y="2991475"/>
            <a:ext cx="8222700" cy="212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6600" u="none" cap="none" strike="noStrike">
                <a:solidFill>
                  <a:schemeClr val="lt1"/>
                </a:solidFill>
                <a:latin typeface="Arial"/>
                <a:ea typeface="Arial"/>
                <a:cs typeface="Arial"/>
                <a:sym typeface="Arial"/>
              </a:rPr>
              <a:t>STOCK CHANGE </a:t>
            </a:r>
            <a:endParaRPr/>
          </a:p>
          <a:p>
            <a:pPr indent="0" lvl="0" marL="0" marR="0" rtl="0" algn="l">
              <a:spcBef>
                <a:spcPts val="0"/>
              </a:spcBef>
              <a:spcAft>
                <a:spcPts val="0"/>
              </a:spcAft>
              <a:buNone/>
            </a:pPr>
            <a:r>
              <a:rPr lang="en-US" sz="6600">
                <a:solidFill>
                  <a:schemeClr val="lt1"/>
                </a:solidFill>
                <a:latin typeface="Arial"/>
                <a:ea typeface="Arial"/>
                <a:cs typeface="Arial"/>
                <a:sym typeface="Arial"/>
              </a:rPr>
              <a:t>PREDICTION</a:t>
            </a:r>
            <a:endParaRPr/>
          </a:p>
        </p:txBody>
      </p:sp>
      <p:sp>
        <p:nvSpPr>
          <p:cNvPr id="107" name="Google Shape;107;p13"/>
          <p:cNvSpPr txBox="1"/>
          <p:nvPr/>
        </p:nvSpPr>
        <p:spPr>
          <a:xfrm>
            <a:off x="471737" y="237997"/>
            <a:ext cx="918899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108" name="Google Shape;108;p13"/>
          <p:cNvSpPr txBox="1"/>
          <p:nvPr/>
        </p:nvSpPr>
        <p:spPr>
          <a:xfrm>
            <a:off x="1716201" y="6765725"/>
            <a:ext cx="2131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2021. 10. 02.</a:t>
            </a:r>
            <a:endParaRPr/>
          </a:p>
        </p:txBody>
      </p:sp>
      <p:sp>
        <p:nvSpPr>
          <p:cNvPr id="109" name="Google Shape;109;p13"/>
          <p:cNvSpPr txBox="1"/>
          <p:nvPr/>
        </p:nvSpPr>
        <p:spPr>
          <a:xfrm>
            <a:off x="1438033" y="5303097"/>
            <a:ext cx="9982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110" name="Google Shape;110;p13"/>
          <p:cNvPicPr preferRelativeResize="0"/>
          <p:nvPr/>
        </p:nvPicPr>
        <p:blipFill rotWithShape="1">
          <a:blip r:embed="rId13">
            <a:alphaModFix/>
          </a:blip>
          <a:srcRect b="26837" l="12434" r="13334" t="26225"/>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2"/>
          <p:cNvPicPr preferRelativeResize="0"/>
          <p:nvPr/>
        </p:nvPicPr>
        <p:blipFill rotWithShape="1">
          <a:blip r:embed="rId3">
            <a:alphaModFix/>
          </a:blip>
          <a:srcRect b="36089" l="15770" r="9892" t="27820"/>
          <a:stretch/>
        </p:blipFill>
        <p:spPr>
          <a:xfrm>
            <a:off x="10351462" y="1787554"/>
            <a:ext cx="2464254" cy="795602"/>
          </a:xfrm>
          <a:prstGeom prst="rect">
            <a:avLst/>
          </a:prstGeom>
          <a:noFill/>
          <a:ln>
            <a:noFill/>
          </a:ln>
        </p:spPr>
      </p:pic>
      <p:pic>
        <p:nvPicPr>
          <p:cNvPr id="374" name="Google Shape;374;p22"/>
          <p:cNvPicPr preferRelativeResize="0"/>
          <p:nvPr/>
        </p:nvPicPr>
        <p:blipFill rotWithShape="1">
          <a:blip r:embed="rId4">
            <a:alphaModFix/>
          </a:blip>
          <a:srcRect b="0" l="0" r="0" t="0"/>
          <a:stretch/>
        </p:blipFill>
        <p:spPr>
          <a:xfrm>
            <a:off x="3123026" y="1642237"/>
            <a:ext cx="4234543" cy="1000159"/>
          </a:xfrm>
          <a:prstGeom prst="rect">
            <a:avLst/>
          </a:prstGeom>
          <a:noFill/>
          <a:ln>
            <a:noFill/>
          </a:ln>
        </p:spPr>
      </p:pic>
      <p:grpSp>
        <p:nvGrpSpPr>
          <p:cNvPr id="375" name="Google Shape;375;p22"/>
          <p:cNvGrpSpPr/>
          <p:nvPr/>
        </p:nvGrpSpPr>
        <p:grpSpPr>
          <a:xfrm>
            <a:off x="10351462" y="2912630"/>
            <a:ext cx="5186957" cy="4459800"/>
            <a:chOff x="9492601" y="2552217"/>
            <a:chExt cx="3609945" cy="3286125"/>
          </a:xfrm>
        </p:grpSpPr>
        <p:pic>
          <p:nvPicPr>
            <p:cNvPr id="376" name="Google Shape;376;p22"/>
            <p:cNvPicPr preferRelativeResize="0"/>
            <p:nvPr/>
          </p:nvPicPr>
          <p:blipFill rotWithShape="1">
            <a:blip r:embed="rId5">
              <a:alphaModFix/>
            </a:blip>
            <a:srcRect b="0" l="5066" r="84148" t="0"/>
            <a:stretch/>
          </p:blipFill>
          <p:spPr>
            <a:xfrm>
              <a:off x="9492601" y="2552217"/>
              <a:ext cx="777731" cy="3286125"/>
            </a:xfrm>
            <a:prstGeom prst="rect">
              <a:avLst/>
            </a:prstGeom>
            <a:noFill/>
            <a:ln>
              <a:noFill/>
            </a:ln>
          </p:spPr>
        </p:pic>
        <p:pic>
          <p:nvPicPr>
            <p:cNvPr id="377" name="Google Shape;377;p22"/>
            <p:cNvPicPr preferRelativeResize="0"/>
            <p:nvPr/>
          </p:nvPicPr>
          <p:blipFill rotWithShape="1">
            <a:blip r:embed="rId6">
              <a:alphaModFix/>
            </a:blip>
            <a:srcRect b="0" l="60720" r="0" t="0"/>
            <a:stretch/>
          </p:blipFill>
          <p:spPr>
            <a:xfrm>
              <a:off x="10270332" y="2552217"/>
              <a:ext cx="2832214" cy="3286125"/>
            </a:xfrm>
            <a:prstGeom prst="rect">
              <a:avLst/>
            </a:prstGeom>
            <a:noFill/>
            <a:ln>
              <a:noFill/>
            </a:ln>
          </p:spPr>
        </p:pic>
      </p:grpSp>
      <p:grpSp>
        <p:nvGrpSpPr>
          <p:cNvPr id="378" name="Google Shape;378;p22"/>
          <p:cNvGrpSpPr/>
          <p:nvPr/>
        </p:nvGrpSpPr>
        <p:grpSpPr>
          <a:xfrm>
            <a:off x="3123026" y="2889641"/>
            <a:ext cx="5840100" cy="4455622"/>
            <a:chOff x="1676059" y="3519487"/>
            <a:chExt cx="4881902" cy="3693210"/>
          </a:xfrm>
        </p:grpSpPr>
        <p:pic>
          <p:nvPicPr>
            <p:cNvPr id="379" name="Google Shape;379;p22"/>
            <p:cNvPicPr preferRelativeResize="0"/>
            <p:nvPr/>
          </p:nvPicPr>
          <p:blipFill rotWithShape="1">
            <a:blip r:embed="rId7">
              <a:alphaModFix/>
            </a:blip>
            <a:srcRect b="0" l="0" r="0" t="8766"/>
            <a:stretch/>
          </p:blipFill>
          <p:spPr>
            <a:xfrm>
              <a:off x="1676059" y="3519487"/>
              <a:ext cx="4876800" cy="3693210"/>
            </a:xfrm>
            <a:prstGeom prst="rect">
              <a:avLst/>
            </a:prstGeom>
            <a:noFill/>
            <a:ln>
              <a:noFill/>
            </a:ln>
          </p:spPr>
        </p:pic>
        <p:pic>
          <p:nvPicPr>
            <p:cNvPr id="380" name="Google Shape;380;p22"/>
            <p:cNvPicPr preferRelativeResize="0"/>
            <p:nvPr/>
          </p:nvPicPr>
          <p:blipFill rotWithShape="1">
            <a:blip r:embed="rId8">
              <a:alphaModFix/>
            </a:blip>
            <a:srcRect b="91100" l="19575" r="0" t="3252"/>
            <a:stretch/>
          </p:blipFill>
          <p:spPr>
            <a:xfrm>
              <a:off x="2635816" y="3595688"/>
              <a:ext cx="3922145" cy="228599"/>
            </a:xfrm>
            <a:prstGeom prst="rect">
              <a:avLst/>
            </a:prstGeom>
            <a:noFill/>
            <a:ln>
              <a:noFill/>
            </a:ln>
          </p:spPr>
        </p:pic>
      </p:grpSp>
      <p:sp>
        <p:nvSpPr>
          <p:cNvPr id="381" name="Google Shape;381;p22"/>
          <p:cNvSpPr txBox="1"/>
          <p:nvPr/>
        </p:nvSpPr>
        <p:spPr>
          <a:xfrm>
            <a:off x="3336131"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516D76"/>
                </a:solidFill>
                <a:latin typeface="Arial"/>
                <a:ea typeface="Arial"/>
                <a:cs typeface="Arial"/>
                <a:sym typeface="Arial"/>
              </a:rPr>
              <a:t>주식 거래 데이터</a:t>
            </a:r>
            <a:endParaRPr b="1" sz="2000">
              <a:solidFill>
                <a:srgbClr val="516D76"/>
              </a:solidFill>
              <a:latin typeface="Arial"/>
              <a:ea typeface="Arial"/>
              <a:cs typeface="Arial"/>
              <a:sym typeface="Arial"/>
            </a:endParaRPr>
          </a:p>
        </p:txBody>
      </p:sp>
      <p:sp>
        <p:nvSpPr>
          <p:cNvPr id="382" name="Google Shape;382;p22"/>
          <p:cNvSpPr txBox="1"/>
          <p:nvPr/>
        </p:nvSpPr>
        <p:spPr>
          <a:xfrm>
            <a:off x="3668942" y="8296872"/>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시    가</a:t>
            </a:r>
            <a:endParaRPr b="1" sz="1800">
              <a:solidFill>
                <a:srgbClr val="83A1A9"/>
              </a:solidFill>
              <a:latin typeface="Arial"/>
              <a:ea typeface="Arial"/>
              <a:cs typeface="Arial"/>
              <a:sym typeface="Arial"/>
            </a:endParaRPr>
          </a:p>
        </p:txBody>
      </p:sp>
      <p:sp>
        <p:nvSpPr>
          <p:cNvPr id="383" name="Google Shape;383;p22"/>
          <p:cNvSpPr txBox="1"/>
          <p:nvPr/>
        </p:nvSpPr>
        <p:spPr>
          <a:xfrm>
            <a:off x="3668942" y="8676545"/>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고    가</a:t>
            </a:r>
            <a:endParaRPr b="1" sz="1800">
              <a:solidFill>
                <a:srgbClr val="83A1A9"/>
              </a:solidFill>
              <a:latin typeface="Arial"/>
              <a:ea typeface="Arial"/>
              <a:cs typeface="Arial"/>
              <a:sym typeface="Arial"/>
            </a:endParaRPr>
          </a:p>
        </p:txBody>
      </p:sp>
      <p:sp>
        <p:nvSpPr>
          <p:cNvPr id="384" name="Google Shape;384;p22"/>
          <p:cNvSpPr txBox="1"/>
          <p:nvPr/>
        </p:nvSpPr>
        <p:spPr>
          <a:xfrm>
            <a:off x="3668942" y="9045877"/>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저    가</a:t>
            </a:r>
            <a:endParaRPr b="1" sz="1800">
              <a:solidFill>
                <a:srgbClr val="83A1A9"/>
              </a:solidFill>
              <a:latin typeface="Arial"/>
              <a:ea typeface="Arial"/>
              <a:cs typeface="Arial"/>
              <a:sym typeface="Arial"/>
            </a:endParaRPr>
          </a:p>
        </p:txBody>
      </p:sp>
      <p:grpSp>
        <p:nvGrpSpPr>
          <p:cNvPr id="385" name="Google Shape;385;p22"/>
          <p:cNvGrpSpPr/>
          <p:nvPr/>
        </p:nvGrpSpPr>
        <p:grpSpPr>
          <a:xfrm>
            <a:off x="3138100" y="7629082"/>
            <a:ext cx="5670195" cy="2093224"/>
            <a:chOff x="1507331" y="7705966"/>
            <a:chExt cx="5154723" cy="2093224"/>
          </a:xfrm>
        </p:grpSpPr>
        <p:pic>
          <p:nvPicPr>
            <p:cNvPr id="386" name="Google Shape;386;p22"/>
            <p:cNvPicPr preferRelativeResize="0"/>
            <p:nvPr/>
          </p:nvPicPr>
          <p:blipFill rotWithShape="1">
            <a:blip r:embed="rId9">
              <a:alphaModFix/>
            </a:blip>
            <a:srcRect b="0" l="0" r="0" t="0"/>
            <a:stretch/>
          </p:blipFill>
          <p:spPr>
            <a:xfrm>
              <a:off x="1507331" y="9690399"/>
              <a:ext cx="5154722" cy="108790"/>
            </a:xfrm>
            <a:prstGeom prst="rect">
              <a:avLst/>
            </a:prstGeom>
            <a:noFill/>
            <a:ln>
              <a:noFill/>
            </a:ln>
          </p:spPr>
        </p:pic>
        <p:sp>
          <p:nvSpPr>
            <p:cNvPr id="387" name="Google Shape;387;p22"/>
            <p:cNvSpPr/>
            <p:nvPr/>
          </p:nvSpPr>
          <p:spPr>
            <a:xfrm>
              <a:off x="1507331" y="7705966"/>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8" name="Google Shape;388;p22"/>
          <p:cNvSpPr txBox="1"/>
          <p:nvPr/>
        </p:nvSpPr>
        <p:spPr>
          <a:xfrm>
            <a:off x="5948501" y="8293376"/>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종    가</a:t>
            </a:r>
            <a:endParaRPr b="1" sz="1800">
              <a:solidFill>
                <a:srgbClr val="83A1A9"/>
              </a:solidFill>
              <a:latin typeface="Arial"/>
              <a:ea typeface="Arial"/>
              <a:cs typeface="Arial"/>
              <a:sym typeface="Arial"/>
            </a:endParaRPr>
          </a:p>
        </p:txBody>
      </p:sp>
      <p:sp>
        <p:nvSpPr>
          <p:cNvPr id="389" name="Google Shape;389;p22"/>
          <p:cNvSpPr txBox="1"/>
          <p:nvPr/>
        </p:nvSpPr>
        <p:spPr>
          <a:xfrm>
            <a:off x="5948501" y="8662708"/>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거래량</a:t>
            </a:r>
            <a:endParaRPr b="1" sz="1800">
              <a:solidFill>
                <a:srgbClr val="83A1A9"/>
              </a:solidFill>
              <a:latin typeface="Arial"/>
              <a:ea typeface="Arial"/>
              <a:cs typeface="Arial"/>
              <a:sym typeface="Arial"/>
            </a:endParaRPr>
          </a:p>
        </p:txBody>
      </p:sp>
      <p:sp>
        <p:nvSpPr>
          <p:cNvPr id="390" name="Google Shape;390;p22"/>
          <p:cNvSpPr txBox="1"/>
          <p:nvPr/>
        </p:nvSpPr>
        <p:spPr>
          <a:xfrm>
            <a:off x="4808721" y="8283779"/>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Open</a:t>
            </a:r>
            <a:endParaRPr/>
          </a:p>
        </p:txBody>
      </p:sp>
      <p:sp>
        <p:nvSpPr>
          <p:cNvPr id="391" name="Google Shape;391;p22"/>
          <p:cNvSpPr txBox="1"/>
          <p:nvPr/>
        </p:nvSpPr>
        <p:spPr>
          <a:xfrm>
            <a:off x="4808721" y="8663452"/>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High</a:t>
            </a:r>
            <a:endParaRPr/>
          </a:p>
        </p:txBody>
      </p:sp>
      <p:sp>
        <p:nvSpPr>
          <p:cNvPr id="392" name="Google Shape;392;p22"/>
          <p:cNvSpPr txBox="1"/>
          <p:nvPr/>
        </p:nvSpPr>
        <p:spPr>
          <a:xfrm>
            <a:off x="4808721" y="9032784"/>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Low</a:t>
            </a:r>
            <a:endParaRPr/>
          </a:p>
        </p:txBody>
      </p:sp>
      <p:sp>
        <p:nvSpPr>
          <p:cNvPr id="393" name="Google Shape;393;p22"/>
          <p:cNvSpPr txBox="1"/>
          <p:nvPr/>
        </p:nvSpPr>
        <p:spPr>
          <a:xfrm>
            <a:off x="7088280" y="8280283"/>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Close</a:t>
            </a:r>
            <a:endParaRPr/>
          </a:p>
        </p:txBody>
      </p:sp>
      <p:sp>
        <p:nvSpPr>
          <p:cNvPr id="394" name="Google Shape;394;p22"/>
          <p:cNvSpPr txBox="1"/>
          <p:nvPr/>
        </p:nvSpPr>
        <p:spPr>
          <a:xfrm>
            <a:off x="7088280" y="8649615"/>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Volume</a:t>
            </a:r>
            <a:endParaRPr/>
          </a:p>
        </p:txBody>
      </p:sp>
      <p:sp>
        <p:nvSpPr>
          <p:cNvPr id="395" name="Google Shape;395;p22"/>
          <p:cNvSpPr txBox="1"/>
          <p:nvPr/>
        </p:nvSpPr>
        <p:spPr>
          <a:xfrm>
            <a:off x="5948500" y="9019691"/>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변동률</a:t>
            </a:r>
            <a:endParaRPr b="1" sz="1800">
              <a:solidFill>
                <a:srgbClr val="83A1A9"/>
              </a:solidFill>
              <a:latin typeface="Arial"/>
              <a:ea typeface="Arial"/>
              <a:cs typeface="Arial"/>
              <a:sym typeface="Arial"/>
            </a:endParaRPr>
          </a:p>
        </p:txBody>
      </p:sp>
      <p:sp>
        <p:nvSpPr>
          <p:cNvPr id="396" name="Google Shape;396;p22"/>
          <p:cNvSpPr txBox="1"/>
          <p:nvPr/>
        </p:nvSpPr>
        <p:spPr>
          <a:xfrm>
            <a:off x="7088279" y="9006598"/>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Change</a:t>
            </a:r>
            <a:endParaRPr/>
          </a:p>
        </p:txBody>
      </p:sp>
      <p:sp>
        <p:nvSpPr>
          <p:cNvPr id="397" name="Google Shape;397;p22"/>
          <p:cNvSpPr txBox="1"/>
          <p:nvPr/>
        </p:nvSpPr>
        <p:spPr>
          <a:xfrm>
            <a:off x="10381402"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516D76"/>
                </a:solidFill>
                <a:latin typeface="Arial"/>
                <a:ea typeface="Arial"/>
                <a:cs typeface="Arial"/>
                <a:sym typeface="Arial"/>
              </a:rPr>
              <a:t>재무 정보 데이터</a:t>
            </a:r>
            <a:endParaRPr b="1" sz="2000">
              <a:solidFill>
                <a:srgbClr val="516D76"/>
              </a:solidFill>
              <a:latin typeface="Arial"/>
              <a:ea typeface="Arial"/>
              <a:cs typeface="Arial"/>
              <a:sym typeface="Arial"/>
            </a:endParaRPr>
          </a:p>
        </p:txBody>
      </p:sp>
      <p:sp>
        <p:nvSpPr>
          <p:cNvPr id="398" name="Google Shape;398;p22"/>
          <p:cNvSpPr txBox="1"/>
          <p:nvPr/>
        </p:nvSpPr>
        <p:spPr>
          <a:xfrm>
            <a:off x="10481964" y="8426120"/>
            <a:ext cx="1756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주가수익비율</a:t>
            </a:r>
            <a:endParaRPr b="1" sz="1800">
              <a:solidFill>
                <a:srgbClr val="83A1A9"/>
              </a:solidFill>
              <a:latin typeface="Arial"/>
              <a:ea typeface="Arial"/>
              <a:cs typeface="Arial"/>
              <a:sym typeface="Arial"/>
            </a:endParaRPr>
          </a:p>
        </p:txBody>
      </p:sp>
      <p:sp>
        <p:nvSpPr>
          <p:cNvPr id="399" name="Google Shape;399;p22"/>
          <p:cNvSpPr txBox="1"/>
          <p:nvPr/>
        </p:nvSpPr>
        <p:spPr>
          <a:xfrm>
            <a:off x="10481964" y="8880417"/>
            <a:ext cx="1756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주가순자산비율</a:t>
            </a:r>
            <a:endParaRPr b="1" sz="1800">
              <a:solidFill>
                <a:srgbClr val="83A1A9"/>
              </a:solidFill>
              <a:latin typeface="Arial"/>
              <a:ea typeface="Arial"/>
              <a:cs typeface="Arial"/>
              <a:sym typeface="Arial"/>
            </a:endParaRPr>
          </a:p>
        </p:txBody>
      </p:sp>
      <p:grpSp>
        <p:nvGrpSpPr>
          <p:cNvPr id="400" name="Google Shape;400;p22"/>
          <p:cNvGrpSpPr/>
          <p:nvPr/>
        </p:nvGrpSpPr>
        <p:grpSpPr>
          <a:xfrm>
            <a:off x="10194131" y="7629082"/>
            <a:ext cx="5678320" cy="2093223"/>
            <a:chOff x="7259011" y="7692038"/>
            <a:chExt cx="5154723" cy="2093223"/>
          </a:xfrm>
        </p:grpSpPr>
        <p:pic>
          <p:nvPicPr>
            <p:cNvPr id="401" name="Google Shape;401;p22"/>
            <p:cNvPicPr preferRelativeResize="0"/>
            <p:nvPr/>
          </p:nvPicPr>
          <p:blipFill rotWithShape="1">
            <a:blip r:embed="rId10">
              <a:alphaModFix/>
            </a:blip>
            <a:srcRect b="0" l="0" r="0" t="0"/>
            <a:stretch/>
          </p:blipFill>
          <p:spPr>
            <a:xfrm>
              <a:off x="7259011" y="9676471"/>
              <a:ext cx="5154722" cy="108790"/>
            </a:xfrm>
            <a:prstGeom prst="rect">
              <a:avLst/>
            </a:prstGeom>
            <a:noFill/>
            <a:ln>
              <a:noFill/>
            </a:ln>
          </p:spPr>
        </p:pic>
        <p:sp>
          <p:nvSpPr>
            <p:cNvPr id="402" name="Google Shape;402;p22"/>
            <p:cNvSpPr/>
            <p:nvPr/>
          </p:nvSpPr>
          <p:spPr>
            <a:xfrm>
              <a:off x="7259011" y="7692038"/>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3" name="Google Shape;403;p22"/>
          <p:cNvSpPr txBox="1"/>
          <p:nvPr/>
        </p:nvSpPr>
        <p:spPr>
          <a:xfrm>
            <a:off x="13129252" y="8422624"/>
            <a:ext cx="1756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자기자본이익률</a:t>
            </a:r>
            <a:endParaRPr b="1" sz="1800">
              <a:solidFill>
                <a:srgbClr val="83A1A9"/>
              </a:solidFill>
              <a:latin typeface="Arial"/>
              <a:ea typeface="Arial"/>
              <a:cs typeface="Arial"/>
              <a:sym typeface="Arial"/>
            </a:endParaRPr>
          </a:p>
        </p:txBody>
      </p:sp>
      <p:sp>
        <p:nvSpPr>
          <p:cNvPr id="404" name="Google Shape;404;p22"/>
          <p:cNvSpPr txBox="1"/>
          <p:nvPr/>
        </p:nvSpPr>
        <p:spPr>
          <a:xfrm>
            <a:off x="13129252" y="8866580"/>
            <a:ext cx="1756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총자산순이익률</a:t>
            </a:r>
            <a:endParaRPr b="1" sz="1800">
              <a:solidFill>
                <a:srgbClr val="83A1A9"/>
              </a:solidFill>
              <a:latin typeface="Arial"/>
              <a:ea typeface="Arial"/>
              <a:cs typeface="Arial"/>
              <a:sym typeface="Arial"/>
            </a:endParaRPr>
          </a:p>
        </p:txBody>
      </p:sp>
      <p:sp>
        <p:nvSpPr>
          <p:cNvPr id="405" name="Google Shape;405;p22"/>
          <p:cNvSpPr txBox="1"/>
          <p:nvPr/>
        </p:nvSpPr>
        <p:spPr>
          <a:xfrm>
            <a:off x="12214851" y="8413027"/>
            <a:ext cx="1199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PER</a:t>
            </a:r>
            <a:endParaRPr/>
          </a:p>
        </p:txBody>
      </p:sp>
      <p:sp>
        <p:nvSpPr>
          <p:cNvPr id="406" name="Google Shape;406;p22"/>
          <p:cNvSpPr txBox="1"/>
          <p:nvPr/>
        </p:nvSpPr>
        <p:spPr>
          <a:xfrm>
            <a:off x="12214851" y="8867324"/>
            <a:ext cx="1199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PBR</a:t>
            </a:r>
            <a:endParaRPr/>
          </a:p>
        </p:txBody>
      </p:sp>
      <p:sp>
        <p:nvSpPr>
          <p:cNvPr id="407" name="Google Shape;407;p22"/>
          <p:cNvSpPr txBox="1"/>
          <p:nvPr/>
        </p:nvSpPr>
        <p:spPr>
          <a:xfrm>
            <a:off x="14862138" y="8409531"/>
            <a:ext cx="1199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ROE</a:t>
            </a:r>
            <a:endParaRPr/>
          </a:p>
        </p:txBody>
      </p:sp>
      <p:sp>
        <p:nvSpPr>
          <p:cNvPr id="408" name="Google Shape;408;p22"/>
          <p:cNvSpPr txBox="1"/>
          <p:nvPr/>
        </p:nvSpPr>
        <p:spPr>
          <a:xfrm>
            <a:off x="14862138" y="8853487"/>
            <a:ext cx="1199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ROA</a:t>
            </a:r>
            <a:endParaRPr/>
          </a:p>
        </p:txBody>
      </p:sp>
      <p:sp>
        <p:nvSpPr>
          <p:cNvPr id="409" name="Google Shape;409;p22"/>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410" name="Google Shape;410;p22"/>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11" name="Google Shape;411;p22"/>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12" name="Google Shape;412;p2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413" name="Google Shape;413;p22"/>
          <p:cNvSpPr txBox="1"/>
          <p:nvPr/>
        </p:nvSpPr>
        <p:spPr>
          <a:xfrm>
            <a:off x="1191331" y="1113418"/>
            <a:ext cx="65532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수집 </a:t>
            </a:r>
            <a:r>
              <a:rPr b="1" lang="en-US" sz="3200">
                <a:solidFill>
                  <a:srgbClr val="A69685"/>
                </a:solidFill>
              </a:rPr>
              <a:t>주식‧재무 정보 </a:t>
            </a:r>
            <a:endParaRPr b="1" sz="29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23"/>
          <p:cNvPicPr preferRelativeResize="0"/>
          <p:nvPr/>
        </p:nvPicPr>
        <p:blipFill rotWithShape="1">
          <a:blip r:embed="rId3">
            <a:alphaModFix/>
          </a:blip>
          <a:srcRect b="0" l="0" r="0" t="0"/>
          <a:stretch/>
        </p:blipFill>
        <p:spPr>
          <a:xfrm>
            <a:off x="1278731" y="3014056"/>
            <a:ext cx="3086100" cy="723900"/>
          </a:xfrm>
          <a:prstGeom prst="rect">
            <a:avLst/>
          </a:prstGeom>
          <a:noFill/>
          <a:ln>
            <a:noFill/>
          </a:ln>
        </p:spPr>
      </p:pic>
      <p:pic>
        <p:nvPicPr>
          <p:cNvPr id="419" name="Google Shape;419;p23"/>
          <p:cNvPicPr preferRelativeResize="0"/>
          <p:nvPr/>
        </p:nvPicPr>
        <p:blipFill rotWithShape="1">
          <a:blip r:embed="rId4">
            <a:alphaModFix/>
          </a:blip>
          <a:srcRect b="0" l="0" r="0" t="0"/>
          <a:stretch/>
        </p:blipFill>
        <p:spPr>
          <a:xfrm>
            <a:off x="12951281" y="2935891"/>
            <a:ext cx="3076575" cy="895350"/>
          </a:xfrm>
          <a:prstGeom prst="rect">
            <a:avLst/>
          </a:prstGeom>
          <a:noFill/>
          <a:ln>
            <a:noFill/>
          </a:ln>
        </p:spPr>
      </p:pic>
      <p:pic>
        <p:nvPicPr>
          <p:cNvPr id="420" name="Google Shape;420;p23"/>
          <p:cNvPicPr preferRelativeResize="0"/>
          <p:nvPr/>
        </p:nvPicPr>
        <p:blipFill rotWithShape="1">
          <a:blip r:embed="rId5">
            <a:alphaModFix/>
          </a:blip>
          <a:srcRect b="0" l="0" r="0" t="0"/>
          <a:stretch/>
        </p:blipFill>
        <p:spPr>
          <a:xfrm>
            <a:off x="4708747" y="2893028"/>
            <a:ext cx="2461019" cy="937531"/>
          </a:xfrm>
          <a:prstGeom prst="rect">
            <a:avLst/>
          </a:prstGeom>
          <a:noFill/>
          <a:ln>
            <a:noFill/>
          </a:ln>
        </p:spPr>
      </p:pic>
      <p:pic>
        <p:nvPicPr>
          <p:cNvPr id="421" name="Google Shape;421;p23"/>
          <p:cNvPicPr preferRelativeResize="0"/>
          <p:nvPr/>
        </p:nvPicPr>
        <p:blipFill rotWithShape="1">
          <a:blip r:embed="rId6">
            <a:alphaModFix/>
          </a:blip>
          <a:srcRect b="0" l="0" r="0" t="0"/>
          <a:stretch/>
        </p:blipFill>
        <p:spPr>
          <a:xfrm>
            <a:off x="16027856" y="2893028"/>
            <a:ext cx="2609850" cy="981075"/>
          </a:xfrm>
          <a:prstGeom prst="rect">
            <a:avLst/>
          </a:prstGeom>
          <a:noFill/>
          <a:ln>
            <a:noFill/>
          </a:ln>
        </p:spPr>
      </p:pic>
      <p:pic>
        <p:nvPicPr>
          <p:cNvPr id="422" name="Google Shape;422;p23"/>
          <p:cNvPicPr preferRelativeResize="0"/>
          <p:nvPr/>
        </p:nvPicPr>
        <p:blipFill rotWithShape="1">
          <a:blip r:embed="rId7">
            <a:alphaModFix/>
          </a:blip>
          <a:srcRect b="0" l="0" r="0" t="0"/>
          <a:stretch/>
        </p:blipFill>
        <p:spPr>
          <a:xfrm>
            <a:off x="9015852" y="2821822"/>
            <a:ext cx="3931415" cy="1046729"/>
          </a:xfrm>
          <a:prstGeom prst="rect">
            <a:avLst/>
          </a:prstGeom>
          <a:noFill/>
          <a:ln>
            <a:noFill/>
          </a:ln>
        </p:spPr>
      </p:pic>
      <p:sp>
        <p:nvSpPr>
          <p:cNvPr id="423" name="Google Shape;423;p23"/>
          <p:cNvSpPr txBox="1"/>
          <p:nvPr/>
        </p:nvSpPr>
        <p:spPr>
          <a:xfrm>
            <a:off x="2461756" y="1977749"/>
            <a:ext cx="3475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latin typeface="Arial"/>
                <a:ea typeface="Arial"/>
                <a:cs typeface="Arial"/>
                <a:sym typeface="Arial"/>
              </a:rPr>
              <a:t>경제 일간지</a:t>
            </a:r>
            <a:endParaRPr b="1" sz="2800">
              <a:solidFill>
                <a:srgbClr val="212D50"/>
              </a:solidFill>
              <a:latin typeface="Arial"/>
              <a:ea typeface="Arial"/>
              <a:cs typeface="Arial"/>
              <a:sym typeface="Arial"/>
            </a:endParaRPr>
          </a:p>
        </p:txBody>
      </p:sp>
      <p:sp>
        <p:nvSpPr>
          <p:cNvPr id="424" name="Google Shape;424;p23"/>
          <p:cNvSpPr txBox="1"/>
          <p:nvPr/>
        </p:nvSpPr>
        <p:spPr>
          <a:xfrm>
            <a:off x="11496677" y="1908799"/>
            <a:ext cx="3475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latin typeface="Arial"/>
                <a:ea typeface="Arial"/>
                <a:cs typeface="Arial"/>
                <a:sym typeface="Arial"/>
              </a:rPr>
              <a:t>주식 유튜브 채널</a:t>
            </a:r>
            <a:endParaRPr b="1" sz="2800">
              <a:solidFill>
                <a:srgbClr val="212D50"/>
              </a:solidFill>
              <a:latin typeface="Arial"/>
              <a:ea typeface="Arial"/>
              <a:cs typeface="Arial"/>
              <a:sym typeface="Arial"/>
            </a:endParaRPr>
          </a:p>
        </p:txBody>
      </p:sp>
      <p:pic>
        <p:nvPicPr>
          <p:cNvPr id="425" name="Google Shape;425;p23"/>
          <p:cNvPicPr preferRelativeResize="0"/>
          <p:nvPr/>
        </p:nvPicPr>
        <p:blipFill rotWithShape="1">
          <a:blip r:embed="rId8">
            <a:alphaModFix/>
          </a:blip>
          <a:srcRect b="0" l="0" r="0" t="0"/>
          <a:stretch/>
        </p:blipFill>
        <p:spPr>
          <a:xfrm>
            <a:off x="2957491" y="2563415"/>
            <a:ext cx="2484000" cy="50291"/>
          </a:xfrm>
          <a:prstGeom prst="rect">
            <a:avLst/>
          </a:prstGeom>
          <a:noFill/>
          <a:ln>
            <a:noFill/>
          </a:ln>
        </p:spPr>
      </p:pic>
      <p:pic>
        <p:nvPicPr>
          <p:cNvPr id="426" name="Google Shape;426;p23"/>
          <p:cNvPicPr preferRelativeResize="0"/>
          <p:nvPr/>
        </p:nvPicPr>
        <p:blipFill rotWithShape="1">
          <a:blip r:embed="rId8">
            <a:alphaModFix/>
          </a:blip>
          <a:srcRect b="0" l="0" r="0" t="0"/>
          <a:stretch/>
        </p:blipFill>
        <p:spPr>
          <a:xfrm>
            <a:off x="11686411" y="2519611"/>
            <a:ext cx="3096000" cy="50291"/>
          </a:xfrm>
          <a:prstGeom prst="rect">
            <a:avLst/>
          </a:prstGeom>
          <a:noFill/>
          <a:ln>
            <a:noFill/>
          </a:ln>
        </p:spPr>
      </p:pic>
      <p:pic>
        <p:nvPicPr>
          <p:cNvPr id="427" name="Google Shape;427;p23"/>
          <p:cNvPicPr preferRelativeResize="0"/>
          <p:nvPr/>
        </p:nvPicPr>
        <p:blipFill rotWithShape="1">
          <a:blip r:embed="rId9">
            <a:alphaModFix/>
          </a:blip>
          <a:srcRect b="0" l="18594" r="0" t="0"/>
          <a:stretch/>
        </p:blipFill>
        <p:spPr>
          <a:xfrm>
            <a:off x="973931" y="4128315"/>
            <a:ext cx="7163644" cy="5038451"/>
          </a:xfrm>
          <a:prstGeom prst="rect">
            <a:avLst/>
          </a:prstGeom>
          <a:noFill/>
          <a:ln>
            <a:noFill/>
          </a:ln>
        </p:spPr>
      </p:pic>
      <p:sp>
        <p:nvSpPr>
          <p:cNvPr id="428" name="Google Shape;428;p23"/>
          <p:cNvSpPr/>
          <p:nvPr/>
        </p:nvSpPr>
        <p:spPr>
          <a:xfrm>
            <a:off x="1005659" y="4781861"/>
            <a:ext cx="5998369" cy="5283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23"/>
          <p:cNvSpPr/>
          <p:nvPr/>
        </p:nvSpPr>
        <p:spPr>
          <a:xfrm>
            <a:off x="1593828" y="5509249"/>
            <a:ext cx="993316" cy="21108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23"/>
          <p:cNvSpPr/>
          <p:nvPr/>
        </p:nvSpPr>
        <p:spPr>
          <a:xfrm>
            <a:off x="982662" y="8173258"/>
            <a:ext cx="4954566" cy="993508"/>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1" name="Google Shape;431;p23"/>
          <p:cNvPicPr preferRelativeResize="0"/>
          <p:nvPr/>
        </p:nvPicPr>
        <p:blipFill rotWithShape="1">
          <a:blip r:embed="rId10">
            <a:alphaModFix/>
          </a:blip>
          <a:srcRect b="0" l="0" r="0" t="0"/>
          <a:stretch/>
        </p:blipFill>
        <p:spPr>
          <a:xfrm>
            <a:off x="8898398" y="4426536"/>
            <a:ext cx="6092031" cy="4740231"/>
          </a:xfrm>
          <a:prstGeom prst="rect">
            <a:avLst/>
          </a:prstGeom>
          <a:noFill/>
          <a:ln>
            <a:noFill/>
          </a:ln>
        </p:spPr>
      </p:pic>
      <p:pic>
        <p:nvPicPr>
          <p:cNvPr id="432" name="Google Shape;432;p23"/>
          <p:cNvPicPr preferRelativeResize="0"/>
          <p:nvPr/>
        </p:nvPicPr>
        <p:blipFill rotWithShape="1">
          <a:blip r:embed="rId11">
            <a:alphaModFix/>
          </a:blip>
          <a:srcRect b="0" l="0" r="0" t="0"/>
          <a:stretch/>
        </p:blipFill>
        <p:spPr>
          <a:xfrm>
            <a:off x="15118595" y="4428123"/>
            <a:ext cx="3519110" cy="4379142"/>
          </a:xfrm>
          <a:prstGeom prst="rect">
            <a:avLst/>
          </a:prstGeom>
          <a:noFill/>
          <a:ln>
            <a:noFill/>
          </a:ln>
        </p:spPr>
      </p:pic>
      <p:sp>
        <p:nvSpPr>
          <p:cNvPr id="433" name="Google Shape;433;p23"/>
          <p:cNvSpPr/>
          <p:nvPr/>
        </p:nvSpPr>
        <p:spPr>
          <a:xfrm>
            <a:off x="8822531" y="7868781"/>
            <a:ext cx="1759720"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23"/>
          <p:cNvSpPr/>
          <p:nvPr/>
        </p:nvSpPr>
        <p:spPr>
          <a:xfrm>
            <a:off x="9051131" y="8653001"/>
            <a:ext cx="1454314"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23"/>
          <p:cNvSpPr/>
          <p:nvPr/>
        </p:nvSpPr>
        <p:spPr>
          <a:xfrm>
            <a:off x="15680531" y="4781861"/>
            <a:ext cx="2514600" cy="36144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2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437" name="Google Shape;437;p2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38" name="Google Shape;438;p2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39" name="Google Shape;439;p2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440" name="Google Shape;440;p23"/>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수집 </a:t>
            </a:r>
            <a:r>
              <a:rPr b="1" lang="en-US" sz="3200">
                <a:solidFill>
                  <a:srgbClr val="A69685"/>
                </a:solidFill>
              </a:rPr>
              <a:t>경제 일간지‧주식 콘텐츠 유튜브 채널</a:t>
            </a:r>
            <a:endParaRPr b="1" sz="29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cxnSp>
        <p:nvCxnSpPr>
          <p:cNvPr id="445" name="Google Shape;445;p24"/>
          <p:cNvCxnSpPr>
            <a:stCxn id="446" idx="2"/>
          </p:cNvCxnSpPr>
          <p:nvPr/>
        </p:nvCxnSpPr>
        <p:spPr>
          <a:xfrm>
            <a:off x="6970481" y="6849725"/>
            <a:ext cx="1309800" cy="1815300"/>
          </a:xfrm>
          <a:prstGeom prst="straightConnector1">
            <a:avLst/>
          </a:prstGeom>
          <a:noFill/>
          <a:ln cap="flat" cmpd="sng" w="38100">
            <a:solidFill>
              <a:schemeClr val="dk2"/>
            </a:solidFill>
            <a:prstDash val="solid"/>
            <a:round/>
            <a:headEnd len="med" w="med" type="none"/>
            <a:tailEnd len="med" w="med" type="triangle"/>
          </a:ln>
        </p:spPr>
      </p:cxnSp>
      <p:pic>
        <p:nvPicPr>
          <p:cNvPr id="447" name="Google Shape;447;p24"/>
          <p:cNvPicPr preferRelativeResize="0"/>
          <p:nvPr/>
        </p:nvPicPr>
        <p:blipFill rotWithShape="1">
          <a:blip r:embed="rId3">
            <a:alphaModFix/>
          </a:blip>
          <a:srcRect b="0" l="0" r="0" t="0"/>
          <a:stretch/>
        </p:blipFill>
        <p:spPr>
          <a:xfrm>
            <a:off x="1278731" y="2861656"/>
            <a:ext cx="3086100" cy="723900"/>
          </a:xfrm>
          <a:prstGeom prst="rect">
            <a:avLst/>
          </a:prstGeom>
          <a:noFill/>
          <a:ln>
            <a:noFill/>
          </a:ln>
        </p:spPr>
      </p:pic>
      <p:pic>
        <p:nvPicPr>
          <p:cNvPr id="448" name="Google Shape;448;p24"/>
          <p:cNvPicPr preferRelativeResize="0"/>
          <p:nvPr/>
        </p:nvPicPr>
        <p:blipFill rotWithShape="1">
          <a:blip r:embed="rId4">
            <a:alphaModFix/>
          </a:blip>
          <a:srcRect b="0" l="0" r="0" t="0"/>
          <a:stretch/>
        </p:blipFill>
        <p:spPr>
          <a:xfrm>
            <a:off x="12951281" y="2783491"/>
            <a:ext cx="3076575" cy="895350"/>
          </a:xfrm>
          <a:prstGeom prst="rect">
            <a:avLst/>
          </a:prstGeom>
          <a:noFill/>
          <a:ln>
            <a:noFill/>
          </a:ln>
        </p:spPr>
      </p:pic>
      <p:pic>
        <p:nvPicPr>
          <p:cNvPr id="449" name="Google Shape;449;p24"/>
          <p:cNvPicPr preferRelativeResize="0"/>
          <p:nvPr/>
        </p:nvPicPr>
        <p:blipFill rotWithShape="1">
          <a:blip r:embed="rId5">
            <a:alphaModFix/>
          </a:blip>
          <a:srcRect b="0" l="0" r="0" t="0"/>
          <a:stretch/>
        </p:blipFill>
        <p:spPr>
          <a:xfrm>
            <a:off x="4708747" y="2740628"/>
            <a:ext cx="2461019" cy="937531"/>
          </a:xfrm>
          <a:prstGeom prst="rect">
            <a:avLst/>
          </a:prstGeom>
          <a:noFill/>
          <a:ln>
            <a:noFill/>
          </a:ln>
        </p:spPr>
      </p:pic>
      <p:pic>
        <p:nvPicPr>
          <p:cNvPr id="450" name="Google Shape;450;p24"/>
          <p:cNvPicPr preferRelativeResize="0"/>
          <p:nvPr/>
        </p:nvPicPr>
        <p:blipFill rotWithShape="1">
          <a:blip r:embed="rId6">
            <a:alphaModFix/>
          </a:blip>
          <a:srcRect b="0" l="0" r="0" t="0"/>
          <a:stretch/>
        </p:blipFill>
        <p:spPr>
          <a:xfrm>
            <a:off x="16027856" y="2740628"/>
            <a:ext cx="2609850" cy="981075"/>
          </a:xfrm>
          <a:prstGeom prst="rect">
            <a:avLst/>
          </a:prstGeom>
          <a:noFill/>
          <a:ln>
            <a:noFill/>
          </a:ln>
        </p:spPr>
      </p:pic>
      <p:pic>
        <p:nvPicPr>
          <p:cNvPr id="451" name="Google Shape;451;p24"/>
          <p:cNvPicPr preferRelativeResize="0"/>
          <p:nvPr/>
        </p:nvPicPr>
        <p:blipFill rotWithShape="1">
          <a:blip r:embed="rId7">
            <a:alphaModFix/>
          </a:blip>
          <a:srcRect b="0" l="0" r="0" t="0"/>
          <a:stretch/>
        </p:blipFill>
        <p:spPr>
          <a:xfrm>
            <a:off x="8871002" y="2624910"/>
            <a:ext cx="3931415" cy="1046729"/>
          </a:xfrm>
          <a:prstGeom prst="rect">
            <a:avLst/>
          </a:prstGeom>
          <a:noFill/>
          <a:ln>
            <a:noFill/>
          </a:ln>
        </p:spPr>
      </p:pic>
      <p:sp>
        <p:nvSpPr>
          <p:cNvPr id="452" name="Google Shape;452;p24"/>
          <p:cNvSpPr txBox="1"/>
          <p:nvPr/>
        </p:nvSpPr>
        <p:spPr>
          <a:xfrm>
            <a:off x="2417106" y="1766887"/>
            <a:ext cx="3475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latin typeface="Arial"/>
                <a:ea typeface="Arial"/>
                <a:cs typeface="Arial"/>
                <a:sym typeface="Arial"/>
              </a:rPr>
              <a:t>경제 일간지</a:t>
            </a:r>
            <a:endParaRPr b="1" sz="2800">
              <a:solidFill>
                <a:srgbClr val="212D50"/>
              </a:solidFill>
              <a:latin typeface="Arial"/>
              <a:ea typeface="Arial"/>
              <a:cs typeface="Arial"/>
              <a:sym typeface="Arial"/>
            </a:endParaRPr>
          </a:p>
        </p:txBody>
      </p:sp>
      <p:sp>
        <p:nvSpPr>
          <p:cNvPr id="453" name="Google Shape;453;p24"/>
          <p:cNvSpPr txBox="1"/>
          <p:nvPr/>
        </p:nvSpPr>
        <p:spPr>
          <a:xfrm>
            <a:off x="11544327" y="1766887"/>
            <a:ext cx="3475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latin typeface="Arial"/>
                <a:ea typeface="Arial"/>
                <a:cs typeface="Arial"/>
                <a:sym typeface="Arial"/>
              </a:rPr>
              <a:t>주식 유튜브 채널</a:t>
            </a:r>
            <a:endParaRPr b="1" sz="2800">
              <a:solidFill>
                <a:srgbClr val="212D50"/>
              </a:solidFill>
              <a:latin typeface="Arial"/>
              <a:ea typeface="Arial"/>
              <a:cs typeface="Arial"/>
              <a:sym typeface="Arial"/>
            </a:endParaRPr>
          </a:p>
        </p:txBody>
      </p:sp>
      <p:pic>
        <p:nvPicPr>
          <p:cNvPr id="454" name="Google Shape;454;p24"/>
          <p:cNvPicPr preferRelativeResize="0"/>
          <p:nvPr/>
        </p:nvPicPr>
        <p:blipFill rotWithShape="1">
          <a:blip r:embed="rId8">
            <a:alphaModFix/>
          </a:blip>
          <a:srcRect b="0" l="0" r="0" t="0"/>
          <a:stretch/>
        </p:blipFill>
        <p:spPr>
          <a:xfrm>
            <a:off x="2912841" y="2352553"/>
            <a:ext cx="2484000" cy="50291"/>
          </a:xfrm>
          <a:prstGeom prst="rect">
            <a:avLst/>
          </a:prstGeom>
          <a:noFill/>
          <a:ln>
            <a:noFill/>
          </a:ln>
        </p:spPr>
      </p:pic>
      <p:pic>
        <p:nvPicPr>
          <p:cNvPr id="455" name="Google Shape;455;p24"/>
          <p:cNvPicPr preferRelativeResize="0"/>
          <p:nvPr/>
        </p:nvPicPr>
        <p:blipFill rotWithShape="1">
          <a:blip r:embed="rId8">
            <a:alphaModFix/>
          </a:blip>
          <a:srcRect b="0" l="0" r="0" t="0"/>
          <a:stretch/>
        </p:blipFill>
        <p:spPr>
          <a:xfrm>
            <a:off x="11734061" y="2377698"/>
            <a:ext cx="3096000" cy="50291"/>
          </a:xfrm>
          <a:prstGeom prst="rect">
            <a:avLst/>
          </a:prstGeom>
          <a:noFill/>
          <a:ln>
            <a:noFill/>
          </a:ln>
        </p:spPr>
      </p:pic>
      <p:sp>
        <p:nvSpPr>
          <p:cNvPr id="456" name="Google Shape;456;p24"/>
          <p:cNvSpPr/>
          <p:nvPr/>
        </p:nvSpPr>
        <p:spPr>
          <a:xfrm>
            <a:off x="2310900" y="3940900"/>
            <a:ext cx="30861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113687"/>
                </a:solidFill>
                <a:latin typeface="Calibri"/>
                <a:ea typeface="Calibri"/>
                <a:cs typeface="Calibri"/>
                <a:sym typeface="Calibri"/>
              </a:rPr>
              <a:t>-뉴스-</a:t>
            </a:r>
            <a:endParaRPr b="1" sz="2500">
              <a:solidFill>
                <a:srgbClr val="113687"/>
              </a:solidFill>
              <a:latin typeface="Calibri"/>
              <a:ea typeface="Calibri"/>
              <a:cs typeface="Calibri"/>
              <a:sym typeface="Calibri"/>
            </a:endParaRPr>
          </a:p>
          <a:p>
            <a:pPr indent="0" lvl="0" marL="0" marR="0" rtl="0" algn="ctr">
              <a:spcBef>
                <a:spcPts val="0"/>
              </a:spcBef>
              <a:spcAft>
                <a:spcPts val="0"/>
              </a:spcAft>
              <a:buNone/>
            </a:pPr>
            <a:r>
              <a:rPr b="1" lang="en-US" sz="2500">
                <a:solidFill>
                  <a:srgbClr val="113687"/>
                </a:solidFill>
                <a:latin typeface="Calibri"/>
                <a:ea typeface="Calibri"/>
                <a:cs typeface="Calibri"/>
                <a:sym typeface="Calibri"/>
              </a:rPr>
              <a:t>제목</a:t>
            </a:r>
            <a:endParaRPr b="1" sz="2500">
              <a:solidFill>
                <a:srgbClr val="113687"/>
              </a:solidFill>
              <a:latin typeface="Calibri"/>
              <a:ea typeface="Calibri"/>
              <a:cs typeface="Calibri"/>
              <a:sym typeface="Calibri"/>
            </a:endParaRPr>
          </a:p>
          <a:p>
            <a:pPr indent="0" lvl="0" marL="0" marR="0" rtl="0" algn="ctr">
              <a:spcBef>
                <a:spcPts val="0"/>
              </a:spcBef>
              <a:spcAft>
                <a:spcPts val="0"/>
              </a:spcAft>
              <a:buNone/>
            </a:pPr>
            <a:r>
              <a:rPr b="1" lang="en-US" sz="2500">
                <a:solidFill>
                  <a:srgbClr val="113687"/>
                </a:solidFill>
                <a:latin typeface="Calibri"/>
                <a:ea typeface="Calibri"/>
                <a:cs typeface="Calibri"/>
                <a:sym typeface="Calibri"/>
              </a:rPr>
              <a:t>내용</a:t>
            </a:r>
            <a:endParaRPr b="1" sz="2500">
              <a:solidFill>
                <a:srgbClr val="113687"/>
              </a:solidFill>
              <a:latin typeface="Calibri"/>
              <a:ea typeface="Calibri"/>
              <a:cs typeface="Calibri"/>
              <a:sym typeface="Calibri"/>
            </a:endParaRPr>
          </a:p>
        </p:txBody>
      </p:sp>
      <p:sp>
        <p:nvSpPr>
          <p:cNvPr id="457" name="Google Shape;457;p2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458" name="Google Shape;458;p2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59" name="Google Shape;459;p2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446" name="Google Shape;446;p24"/>
          <p:cNvPicPr preferRelativeResize="0"/>
          <p:nvPr/>
        </p:nvPicPr>
        <p:blipFill>
          <a:blip r:embed="rId9">
            <a:alphaModFix/>
          </a:blip>
          <a:stretch>
            <a:fillRect/>
          </a:stretch>
        </p:blipFill>
        <p:spPr>
          <a:xfrm>
            <a:off x="5665556" y="5740496"/>
            <a:ext cx="2609850" cy="1109229"/>
          </a:xfrm>
          <a:prstGeom prst="rect">
            <a:avLst/>
          </a:prstGeom>
          <a:noFill/>
          <a:ln>
            <a:noFill/>
          </a:ln>
        </p:spPr>
      </p:pic>
      <p:pic>
        <p:nvPicPr>
          <p:cNvPr id="460" name="Google Shape;460;p24"/>
          <p:cNvPicPr preferRelativeResize="0"/>
          <p:nvPr/>
        </p:nvPicPr>
        <p:blipFill>
          <a:blip r:embed="rId10">
            <a:alphaModFix/>
          </a:blip>
          <a:stretch>
            <a:fillRect/>
          </a:stretch>
        </p:blipFill>
        <p:spPr>
          <a:xfrm>
            <a:off x="9783135" y="5873529"/>
            <a:ext cx="2797005" cy="981075"/>
          </a:xfrm>
          <a:prstGeom prst="rect">
            <a:avLst/>
          </a:prstGeom>
          <a:noFill/>
          <a:ln>
            <a:noFill/>
          </a:ln>
        </p:spPr>
      </p:pic>
      <p:sp>
        <p:nvSpPr>
          <p:cNvPr id="461" name="Google Shape;461;p24"/>
          <p:cNvSpPr/>
          <p:nvPr/>
        </p:nvSpPr>
        <p:spPr>
          <a:xfrm>
            <a:off x="12802263" y="5256113"/>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980000"/>
                </a:solidFill>
                <a:latin typeface="Calibri"/>
                <a:ea typeface="Calibri"/>
                <a:cs typeface="Calibri"/>
                <a:sym typeface="Calibri"/>
              </a:rPr>
              <a:t>-데이터 수집-</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500">
                <a:solidFill>
                  <a:srgbClr val="980000"/>
                </a:solidFill>
                <a:latin typeface="Calibri"/>
                <a:ea typeface="Calibri"/>
                <a:cs typeface="Calibri"/>
                <a:sym typeface="Calibri"/>
              </a:rPr>
              <a:t>매일 저녁</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500">
                <a:solidFill>
                  <a:srgbClr val="980000"/>
                </a:solidFill>
                <a:latin typeface="Calibri"/>
                <a:ea typeface="Calibri"/>
                <a:cs typeface="Calibri"/>
                <a:sym typeface="Calibri"/>
              </a:rPr>
              <a:t>11시 30분</a:t>
            </a:r>
            <a:endParaRPr b="1" sz="2500">
              <a:solidFill>
                <a:srgbClr val="980000"/>
              </a:solidFill>
              <a:latin typeface="Calibri"/>
              <a:ea typeface="Calibri"/>
              <a:cs typeface="Calibri"/>
              <a:sym typeface="Calibri"/>
            </a:endParaRPr>
          </a:p>
        </p:txBody>
      </p:sp>
      <p:sp>
        <p:nvSpPr>
          <p:cNvPr id="462" name="Google Shape;462;p24"/>
          <p:cNvSpPr/>
          <p:nvPr/>
        </p:nvSpPr>
        <p:spPr>
          <a:xfrm>
            <a:off x="2300850" y="533315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113687"/>
                </a:solidFill>
                <a:latin typeface="Calibri"/>
                <a:ea typeface="Calibri"/>
                <a:cs typeface="Calibri"/>
                <a:sym typeface="Calibri"/>
              </a:rPr>
              <a:t>-데이터 수집-</a:t>
            </a:r>
            <a:endParaRPr b="1" sz="2500">
              <a:solidFill>
                <a:srgbClr val="113687"/>
              </a:solidFill>
              <a:latin typeface="Calibri"/>
              <a:ea typeface="Calibri"/>
              <a:cs typeface="Calibri"/>
              <a:sym typeface="Calibri"/>
            </a:endParaRPr>
          </a:p>
          <a:p>
            <a:pPr indent="0" lvl="0" marL="0" marR="0" rtl="0" algn="ctr">
              <a:spcBef>
                <a:spcPts val="0"/>
              </a:spcBef>
              <a:spcAft>
                <a:spcPts val="0"/>
              </a:spcAft>
              <a:buNone/>
            </a:pPr>
            <a:r>
              <a:rPr b="1" lang="en-US" sz="2500">
                <a:solidFill>
                  <a:srgbClr val="113687"/>
                </a:solidFill>
                <a:latin typeface="Calibri"/>
                <a:ea typeface="Calibri"/>
                <a:cs typeface="Calibri"/>
                <a:sym typeface="Calibri"/>
              </a:rPr>
              <a:t>매일 아침</a:t>
            </a:r>
            <a:endParaRPr b="1" sz="2500">
              <a:solidFill>
                <a:srgbClr val="113687"/>
              </a:solidFill>
              <a:latin typeface="Calibri"/>
              <a:ea typeface="Calibri"/>
              <a:cs typeface="Calibri"/>
              <a:sym typeface="Calibri"/>
            </a:endParaRPr>
          </a:p>
          <a:p>
            <a:pPr indent="0" lvl="0" marL="0" marR="0" rtl="0" algn="ctr">
              <a:spcBef>
                <a:spcPts val="0"/>
              </a:spcBef>
              <a:spcAft>
                <a:spcPts val="0"/>
              </a:spcAft>
              <a:buNone/>
            </a:pPr>
            <a:r>
              <a:rPr b="1" lang="en-US" sz="2500">
                <a:solidFill>
                  <a:srgbClr val="113687"/>
                </a:solidFill>
                <a:latin typeface="Calibri"/>
                <a:ea typeface="Calibri"/>
                <a:cs typeface="Calibri"/>
                <a:sym typeface="Calibri"/>
              </a:rPr>
              <a:t>9시 30분</a:t>
            </a:r>
            <a:endParaRPr b="1" sz="2500">
              <a:solidFill>
                <a:srgbClr val="113687"/>
              </a:solidFill>
              <a:latin typeface="Calibri"/>
              <a:ea typeface="Calibri"/>
              <a:cs typeface="Calibri"/>
              <a:sym typeface="Calibri"/>
            </a:endParaRPr>
          </a:p>
        </p:txBody>
      </p:sp>
      <p:sp>
        <p:nvSpPr>
          <p:cNvPr id="463" name="Google Shape;463;p24"/>
          <p:cNvSpPr/>
          <p:nvPr/>
        </p:nvSpPr>
        <p:spPr>
          <a:xfrm>
            <a:off x="12802425" y="3868550"/>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980000"/>
                </a:solidFill>
                <a:latin typeface="Calibri"/>
                <a:ea typeface="Calibri"/>
                <a:cs typeface="Calibri"/>
                <a:sym typeface="Calibri"/>
              </a:rPr>
              <a:t>-유튜브-</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500">
                <a:solidFill>
                  <a:srgbClr val="980000"/>
                </a:solidFill>
                <a:latin typeface="Calibri"/>
                <a:ea typeface="Calibri"/>
                <a:cs typeface="Calibri"/>
                <a:sym typeface="Calibri"/>
              </a:rPr>
              <a:t>제목</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500">
                <a:solidFill>
                  <a:srgbClr val="980000"/>
                </a:solidFill>
                <a:latin typeface="Calibri"/>
                <a:ea typeface="Calibri"/>
                <a:cs typeface="Calibri"/>
                <a:sym typeface="Calibri"/>
              </a:rPr>
              <a:t>스트립트</a:t>
            </a:r>
            <a:endParaRPr b="1" sz="2500">
              <a:solidFill>
                <a:srgbClr val="980000"/>
              </a:solidFill>
              <a:latin typeface="Calibri"/>
              <a:ea typeface="Calibri"/>
              <a:cs typeface="Calibri"/>
              <a:sym typeface="Calibri"/>
            </a:endParaRPr>
          </a:p>
        </p:txBody>
      </p:sp>
      <p:sp>
        <p:nvSpPr>
          <p:cNvPr id="464" name="Google Shape;464;p24"/>
          <p:cNvSpPr/>
          <p:nvPr/>
        </p:nvSpPr>
        <p:spPr>
          <a:xfrm>
            <a:off x="2300850" y="672540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113687"/>
                </a:solidFill>
                <a:latin typeface="Calibri"/>
                <a:ea typeface="Calibri"/>
                <a:cs typeface="Calibri"/>
                <a:sym typeface="Calibri"/>
              </a:rPr>
              <a:t>-설명-</a:t>
            </a:r>
            <a:endParaRPr b="1" sz="2500">
              <a:solidFill>
                <a:srgbClr val="113687"/>
              </a:solidFill>
              <a:latin typeface="Calibri"/>
              <a:ea typeface="Calibri"/>
              <a:cs typeface="Calibri"/>
              <a:sym typeface="Calibri"/>
            </a:endParaRPr>
          </a:p>
          <a:p>
            <a:pPr indent="0" lvl="0" marL="0" marR="0" rtl="0" algn="ctr">
              <a:spcBef>
                <a:spcPts val="0"/>
              </a:spcBef>
              <a:spcAft>
                <a:spcPts val="0"/>
              </a:spcAft>
              <a:buNone/>
            </a:pPr>
            <a:r>
              <a:rPr b="1" lang="en-US" sz="2000">
                <a:solidFill>
                  <a:srgbClr val="113687"/>
                </a:solidFill>
                <a:latin typeface="Calibri"/>
                <a:ea typeface="Calibri"/>
                <a:cs typeface="Calibri"/>
                <a:sym typeface="Calibri"/>
              </a:rPr>
              <a:t>전날 뉴스를 서버가 기동 시간에 맞추어 수집</a:t>
            </a:r>
            <a:endParaRPr b="1" sz="2000">
              <a:solidFill>
                <a:srgbClr val="113687"/>
              </a:solidFill>
              <a:latin typeface="Calibri"/>
              <a:ea typeface="Calibri"/>
              <a:cs typeface="Calibri"/>
              <a:sym typeface="Calibri"/>
            </a:endParaRPr>
          </a:p>
        </p:txBody>
      </p:sp>
      <p:sp>
        <p:nvSpPr>
          <p:cNvPr id="465" name="Google Shape;465;p24"/>
          <p:cNvSpPr/>
          <p:nvPr/>
        </p:nvSpPr>
        <p:spPr>
          <a:xfrm>
            <a:off x="12802275" y="6633175"/>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980000"/>
                </a:solidFill>
                <a:latin typeface="Calibri"/>
                <a:ea typeface="Calibri"/>
                <a:cs typeface="Calibri"/>
                <a:sym typeface="Calibri"/>
              </a:rPr>
              <a:t>-설명-</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000">
                <a:solidFill>
                  <a:srgbClr val="980000"/>
                </a:solidFill>
                <a:latin typeface="Calibri"/>
                <a:ea typeface="Calibri"/>
                <a:cs typeface="Calibri"/>
                <a:sym typeface="Calibri"/>
              </a:rPr>
              <a:t>유뷰브 각 채널에서는 </a:t>
            </a:r>
            <a:endParaRPr b="1" sz="20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000">
                <a:solidFill>
                  <a:srgbClr val="980000"/>
                </a:solidFill>
                <a:latin typeface="Calibri"/>
                <a:ea typeface="Calibri"/>
                <a:cs typeface="Calibri"/>
                <a:sym typeface="Calibri"/>
              </a:rPr>
              <a:t>당일 업로드 선택 수집</a:t>
            </a:r>
            <a:endParaRPr b="1" sz="2000">
              <a:solidFill>
                <a:srgbClr val="980000"/>
              </a:solidFill>
              <a:latin typeface="Calibri"/>
              <a:ea typeface="Calibri"/>
              <a:cs typeface="Calibri"/>
              <a:sym typeface="Calibri"/>
            </a:endParaRPr>
          </a:p>
        </p:txBody>
      </p:sp>
      <p:cxnSp>
        <p:nvCxnSpPr>
          <p:cNvPr id="466" name="Google Shape;466;p24"/>
          <p:cNvCxnSpPr>
            <a:stCxn id="460" idx="2"/>
          </p:cNvCxnSpPr>
          <p:nvPr/>
        </p:nvCxnSpPr>
        <p:spPr>
          <a:xfrm flipH="1">
            <a:off x="9388237" y="6854604"/>
            <a:ext cx="1793400" cy="1825800"/>
          </a:xfrm>
          <a:prstGeom prst="straightConnector1">
            <a:avLst/>
          </a:prstGeom>
          <a:noFill/>
          <a:ln cap="flat" cmpd="sng" w="38100">
            <a:solidFill>
              <a:schemeClr val="dk2"/>
            </a:solidFill>
            <a:prstDash val="solid"/>
            <a:round/>
            <a:headEnd len="med" w="med" type="none"/>
            <a:tailEnd len="med" w="med" type="triangle"/>
          </a:ln>
        </p:spPr>
      </p:cxnSp>
      <p:pic>
        <p:nvPicPr>
          <p:cNvPr id="467" name="Google Shape;467;p24"/>
          <p:cNvPicPr preferRelativeResize="0"/>
          <p:nvPr/>
        </p:nvPicPr>
        <p:blipFill>
          <a:blip r:embed="rId11">
            <a:alphaModFix/>
          </a:blip>
          <a:stretch>
            <a:fillRect/>
          </a:stretch>
        </p:blipFill>
        <p:spPr>
          <a:xfrm>
            <a:off x="8296156" y="8464974"/>
            <a:ext cx="1106120" cy="1748998"/>
          </a:xfrm>
          <a:prstGeom prst="rect">
            <a:avLst/>
          </a:prstGeom>
          <a:noFill/>
          <a:ln>
            <a:noFill/>
          </a:ln>
        </p:spPr>
      </p:pic>
      <p:sp>
        <p:nvSpPr>
          <p:cNvPr id="468" name="Google Shape;468;p24"/>
          <p:cNvSpPr/>
          <p:nvPr/>
        </p:nvSpPr>
        <p:spPr>
          <a:xfrm>
            <a:off x="247750" y="8866750"/>
            <a:ext cx="1684500" cy="7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113687"/>
                </a:solidFill>
              </a:rPr>
              <a:t>저장</a:t>
            </a:r>
            <a:endParaRPr b="1" sz="3000">
              <a:solidFill>
                <a:srgbClr val="113687"/>
              </a:solidFill>
            </a:endParaRPr>
          </a:p>
        </p:txBody>
      </p:sp>
      <p:sp>
        <p:nvSpPr>
          <p:cNvPr id="469" name="Google Shape;469;p24"/>
          <p:cNvSpPr/>
          <p:nvPr/>
        </p:nvSpPr>
        <p:spPr>
          <a:xfrm>
            <a:off x="247750" y="5940400"/>
            <a:ext cx="1684500" cy="7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113687"/>
                </a:solidFill>
              </a:rPr>
              <a:t>수집</a:t>
            </a:r>
            <a:endParaRPr b="1" sz="3000">
              <a:solidFill>
                <a:srgbClr val="113687"/>
              </a:solidFill>
            </a:endParaRPr>
          </a:p>
        </p:txBody>
      </p:sp>
      <p:cxnSp>
        <p:nvCxnSpPr>
          <p:cNvPr id="470" name="Google Shape;470;p24"/>
          <p:cNvCxnSpPr/>
          <p:nvPr/>
        </p:nvCxnSpPr>
        <p:spPr>
          <a:xfrm flipH="1" rot="10800000">
            <a:off x="460025" y="8217238"/>
            <a:ext cx="18299400" cy="30600"/>
          </a:xfrm>
          <a:prstGeom prst="straightConnector1">
            <a:avLst/>
          </a:prstGeom>
          <a:noFill/>
          <a:ln cap="flat" cmpd="sng" w="19050">
            <a:solidFill>
              <a:schemeClr val="dk2"/>
            </a:solidFill>
            <a:prstDash val="solid"/>
            <a:round/>
            <a:headEnd len="med" w="med" type="none"/>
            <a:tailEnd len="med" w="med" type="triangle"/>
          </a:ln>
        </p:spPr>
      </p:cxnSp>
      <p:sp>
        <p:nvSpPr>
          <p:cNvPr id="471" name="Google Shape;471;p24"/>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472" name="Google Shape;472;p24"/>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수집 </a:t>
            </a:r>
            <a:r>
              <a:rPr b="1" lang="en-US" sz="3200">
                <a:solidFill>
                  <a:srgbClr val="A69685"/>
                </a:solidFill>
              </a:rPr>
              <a:t>경제 일간지‧주식 콘텐츠 유튜브 채널</a:t>
            </a:r>
            <a:endParaRPr b="1" sz="29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5"/>
          <p:cNvSpPr/>
          <p:nvPr/>
        </p:nvSpPr>
        <p:spPr>
          <a:xfrm>
            <a:off x="2002625" y="1803523"/>
            <a:ext cx="15011400" cy="7658400"/>
          </a:xfrm>
          <a:prstGeom prst="rect">
            <a:avLst/>
          </a:prstGeom>
          <a:solidFill>
            <a:srgbClr val="EBEE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9" name="Google Shape;479;p25"/>
          <p:cNvCxnSpPr/>
          <p:nvPr/>
        </p:nvCxnSpPr>
        <p:spPr>
          <a:xfrm>
            <a:off x="7259916" y="5413448"/>
            <a:ext cx="808500" cy="0"/>
          </a:xfrm>
          <a:prstGeom prst="straightConnector1">
            <a:avLst/>
          </a:prstGeom>
          <a:noFill/>
          <a:ln cap="flat" cmpd="sng" w="19050">
            <a:solidFill>
              <a:srgbClr val="395E89"/>
            </a:solidFill>
            <a:prstDash val="solid"/>
            <a:round/>
            <a:headEnd len="med" w="med" type="none"/>
            <a:tailEnd len="med" w="med" type="triangle"/>
          </a:ln>
        </p:spPr>
      </p:cxnSp>
      <p:sp>
        <p:nvSpPr>
          <p:cNvPr id="480" name="Google Shape;480;p25"/>
          <p:cNvSpPr/>
          <p:nvPr/>
        </p:nvSpPr>
        <p:spPr>
          <a:xfrm>
            <a:off x="5908006"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p>
        </p:txBody>
      </p:sp>
      <p:sp>
        <p:nvSpPr>
          <p:cNvPr id="481" name="Google Shape;481;p25"/>
          <p:cNvSpPr/>
          <p:nvPr/>
        </p:nvSpPr>
        <p:spPr>
          <a:xfrm>
            <a:off x="2744350" y="4041560"/>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뉴스</a:t>
            </a:r>
            <a:endParaRPr b="1" sz="2200"/>
          </a:p>
        </p:txBody>
      </p:sp>
      <p:sp>
        <p:nvSpPr>
          <p:cNvPr id="482" name="Google Shape;482;p25"/>
          <p:cNvSpPr/>
          <p:nvPr/>
        </p:nvSpPr>
        <p:spPr>
          <a:xfrm>
            <a:off x="2744350" y="6129728"/>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t>YouTube 스크립트</a:t>
            </a:r>
            <a:endParaRPr b="1" sz="2000"/>
          </a:p>
        </p:txBody>
      </p:sp>
      <p:cxnSp>
        <p:nvCxnSpPr>
          <p:cNvPr id="483" name="Google Shape;483;p25"/>
          <p:cNvCxnSpPr/>
          <p:nvPr/>
        </p:nvCxnSpPr>
        <p:spPr>
          <a:xfrm>
            <a:off x="5107813" y="4574678"/>
            <a:ext cx="808500" cy="0"/>
          </a:xfrm>
          <a:prstGeom prst="straightConnector1">
            <a:avLst/>
          </a:prstGeom>
          <a:noFill/>
          <a:ln cap="flat" cmpd="sng" w="19050">
            <a:solidFill>
              <a:srgbClr val="395E89"/>
            </a:solidFill>
            <a:prstDash val="solid"/>
            <a:round/>
            <a:headEnd len="med" w="med" type="none"/>
            <a:tailEnd len="med" w="med" type="triangle"/>
          </a:ln>
        </p:spPr>
      </p:cxnSp>
      <p:cxnSp>
        <p:nvCxnSpPr>
          <p:cNvPr id="484" name="Google Shape;484;p25"/>
          <p:cNvCxnSpPr/>
          <p:nvPr/>
        </p:nvCxnSpPr>
        <p:spPr>
          <a:xfrm>
            <a:off x="5107813" y="6662890"/>
            <a:ext cx="808500" cy="0"/>
          </a:xfrm>
          <a:prstGeom prst="straightConnector1">
            <a:avLst/>
          </a:prstGeom>
          <a:noFill/>
          <a:ln cap="flat" cmpd="sng" w="19050">
            <a:solidFill>
              <a:srgbClr val="395E89"/>
            </a:solidFill>
            <a:prstDash val="solid"/>
            <a:round/>
            <a:headEnd len="med" w="med" type="none"/>
            <a:tailEnd len="med" w="med" type="triangle"/>
          </a:ln>
        </p:spPr>
      </p:cxnSp>
      <p:sp>
        <p:nvSpPr>
          <p:cNvPr id="485" name="Google Shape;485;p25"/>
          <p:cNvSpPr/>
          <p:nvPr/>
        </p:nvSpPr>
        <p:spPr>
          <a:xfrm>
            <a:off x="9745050"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457200" rtl="0" algn="l">
              <a:spcBef>
                <a:spcPts val="0"/>
              </a:spcBef>
              <a:spcAft>
                <a:spcPts val="0"/>
              </a:spcAft>
              <a:buNone/>
            </a:pPr>
            <a:r>
              <a:t/>
            </a:r>
            <a:endParaRPr/>
          </a:p>
          <a:p>
            <a:pPr indent="0" lvl="0" marL="0" rtl="0" algn="ctr">
              <a:spcBef>
                <a:spcPts val="0"/>
              </a:spcBef>
              <a:spcAft>
                <a:spcPts val="0"/>
              </a:spcAft>
              <a:buNone/>
            </a:pPr>
            <a:r>
              <a:rPr lang="en-US"/>
              <a:t>MySQL</a:t>
            </a:r>
            <a:endParaRPr/>
          </a:p>
        </p:txBody>
      </p:sp>
      <p:cxnSp>
        <p:nvCxnSpPr>
          <p:cNvPr id="486" name="Google Shape;486;p25"/>
          <p:cNvCxnSpPr/>
          <p:nvPr/>
        </p:nvCxnSpPr>
        <p:spPr>
          <a:xfrm>
            <a:off x="11417432" y="3793856"/>
            <a:ext cx="808500" cy="0"/>
          </a:xfrm>
          <a:prstGeom prst="straightConnector1">
            <a:avLst/>
          </a:prstGeom>
          <a:noFill/>
          <a:ln cap="flat" cmpd="sng" w="19050">
            <a:solidFill>
              <a:srgbClr val="395E89"/>
            </a:solidFill>
            <a:prstDash val="solid"/>
            <a:round/>
            <a:headEnd len="med" w="med" type="none"/>
            <a:tailEnd len="med" w="med" type="triangle"/>
          </a:ln>
        </p:spPr>
      </p:cxnSp>
      <p:cxnSp>
        <p:nvCxnSpPr>
          <p:cNvPr id="487" name="Google Shape;487;p25"/>
          <p:cNvCxnSpPr/>
          <p:nvPr/>
        </p:nvCxnSpPr>
        <p:spPr>
          <a:xfrm>
            <a:off x="11417432" y="6662890"/>
            <a:ext cx="808500" cy="0"/>
          </a:xfrm>
          <a:prstGeom prst="straightConnector1">
            <a:avLst/>
          </a:prstGeom>
          <a:noFill/>
          <a:ln cap="flat" cmpd="sng" w="19050">
            <a:solidFill>
              <a:srgbClr val="395E89"/>
            </a:solidFill>
            <a:prstDash val="solid"/>
            <a:round/>
            <a:headEnd len="med" w="med" type="none"/>
            <a:tailEnd len="med" w="med" type="triangle"/>
          </a:ln>
        </p:spPr>
      </p:cxnSp>
      <p:sp>
        <p:nvSpPr>
          <p:cNvPr id="488" name="Google Shape;488;p25"/>
          <p:cNvSpPr/>
          <p:nvPr/>
        </p:nvSpPr>
        <p:spPr>
          <a:xfrm>
            <a:off x="12302745" y="3172039"/>
            <a:ext cx="3971400" cy="16521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데이터 </a:t>
            </a:r>
            <a:r>
              <a:rPr b="1" lang="en-US" sz="2200"/>
              <a:t>분석</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rPr b="1" lang="en-US" sz="2200"/>
              <a:t>감성분석 · 머신러닝</a:t>
            </a:r>
            <a:r>
              <a:rPr b="1" lang="en-US" sz="2200">
                <a:solidFill>
                  <a:schemeClr val="dk1"/>
                </a:solidFill>
              </a:rPr>
              <a:t> · </a:t>
            </a:r>
            <a:r>
              <a:rPr b="1" lang="en-US" sz="2200"/>
              <a:t>딥러닝</a:t>
            </a:r>
            <a:endParaRPr b="1" sz="2200"/>
          </a:p>
        </p:txBody>
      </p:sp>
      <p:sp>
        <p:nvSpPr>
          <p:cNvPr id="489" name="Google Shape;489;p25"/>
          <p:cNvSpPr/>
          <p:nvPr/>
        </p:nvSpPr>
        <p:spPr>
          <a:xfrm>
            <a:off x="12302745" y="6002667"/>
            <a:ext cx="3971400" cy="21435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&lt;대시보드&gt;</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t/>
            </a:r>
            <a:endParaRPr b="1" sz="2200"/>
          </a:p>
          <a:p>
            <a:pPr indent="0" lvl="0" marL="0" rtl="0" algn="l">
              <a:spcBef>
                <a:spcPts val="0"/>
              </a:spcBef>
              <a:spcAft>
                <a:spcPts val="0"/>
              </a:spcAft>
              <a:buNone/>
            </a:pPr>
            <a:r>
              <a:t/>
            </a:r>
            <a:endParaRPr b="1" sz="2200"/>
          </a:p>
        </p:txBody>
      </p:sp>
      <p:pic>
        <p:nvPicPr>
          <p:cNvPr id="490" name="Google Shape;490;p25"/>
          <p:cNvPicPr preferRelativeResize="0"/>
          <p:nvPr/>
        </p:nvPicPr>
        <p:blipFill>
          <a:blip r:embed="rId3">
            <a:alphaModFix/>
          </a:blip>
          <a:stretch>
            <a:fillRect/>
          </a:stretch>
        </p:blipFill>
        <p:spPr>
          <a:xfrm>
            <a:off x="5960841" y="4334938"/>
            <a:ext cx="1538191" cy="653763"/>
          </a:xfrm>
          <a:prstGeom prst="rect">
            <a:avLst/>
          </a:prstGeom>
          <a:noFill/>
          <a:ln>
            <a:noFill/>
          </a:ln>
        </p:spPr>
      </p:pic>
      <p:pic>
        <p:nvPicPr>
          <p:cNvPr id="491" name="Google Shape;491;p25"/>
          <p:cNvPicPr preferRelativeResize="0"/>
          <p:nvPr/>
        </p:nvPicPr>
        <p:blipFill>
          <a:blip r:embed="rId4">
            <a:alphaModFix/>
          </a:blip>
          <a:stretch>
            <a:fillRect/>
          </a:stretch>
        </p:blipFill>
        <p:spPr>
          <a:xfrm>
            <a:off x="5879423" y="6410818"/>
            <a:ext cx="1701024" cy="596647"/>
          </a:xfrm>
          <a:prstGeom prst="rect">
            <a:avLst/>
          </a:prstGeom>
          <a:noFill/>
          <a:ln>
            <a:noFill/>
          </a:ln>
        </p:spPr>
      </p:pic>
      <p:pic>
        <p:nvPicPr>
          <p:cNvPr id="492" name="Google Shape;492;p25"/>
          <p:cNvPicPr preferRelativeResize="0"/>
          <p:nvPr/>
        </p:nvPicPr>
        <p:blipFill rotWithShape="1">
          <a:blip r:embed="rId5">
            <a:alphaModFix/>
          </a:blip>
          <a:srcRect b="0" l="0" r="0" t="0"/>
          <a:stretch/>
        </p:blipFill>
        <p:spPr>
          <a:xfrm>
            <a:off x="12928592" y="6898033"/>
            <a:ext cx="1053559" cy="1178393"/>
          </a:xfrm>
          <a:prstGeom prst="rect">
            <a:avLst/>
          </a:prstGeom>
          <a:noFill/>
          <a:ln>
            <a:noFill/>
          </a:ln>
        </p:spPr>
      </p:pic>
      <p:sp>
        <p:nvSpPr>
          <p:cNvPr id="493" name="Google Shape;493;p25"/>
          <p:cNvSpPr/>
          <p:nvPr/>
        </p:nvSpPr>
        <p:spPr>
          <a:xfrm>
            <a:off x="8050749" y="3172039"/>
            <a:ext cx="14496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pic>
        <p:nvPicPr>
          <p:cNvPr id="494" name="Google Shape;494;p25"/>
          <p:cNvPicPr preferRelativeResize="0"/>
          <p:nvPr/>
        </p:nvPicPr>
        <p:blipFill>
          <a:blip r:embed="rId6">
            <a:alphaModFix/>
          </a:blip>
          <a:stretch>
            <a:fillRect/>
          </a:stretch>
        </p:blipFill>
        <p:spPr>
          <a:xfrm>
            <a:off x="9889265" y="4438500"/>
            <a:ext cx="1355393" cy="2143148"/>
          </a:xfrm>
          <a:prstGeom prst="rect">
            <a:avLst/>
          </a:prstGeom>
          <a:noFill/>
          <a:ln>
            <a:noFill/>
          </a:ln>
        </p:spPr>
      </p:pic>
      <p:pic>
        <p:nvPicPr>
          <p:cNvPr id="495" name="Google Shape;495;p25"/>
          <p:cNvPicPr preferRelativeResize="0"/>
          <p:nvPr/>
        </p:nvPicPr>
        <p:blipFill>
          <a:blip r:embed="rId7">
            <a:alphaModFix/>
          </a:blip>
          <a:stretch>
            <a:fillRect/>
          </a:stretch>
        </p:blipFill>
        <p:spPr>
          <a:xfrm>
            <a:off x="13982151" y="6898033"/>
            <a:ext cx="2008573" cy="1123282"/>
          </a:xfrm>
          <a:prstGeom prst="rect">
            <a:avLst/>
          </a:prstGeom>
          <a:noFill/>
          <a:ln>
            <a:noFill/>
          </a:ln>
        </p:spPr>
      </p:pic>
      <p:pic>
        <p:nvPicPr>
          <p:cNvPr id="496" name="Google Shape;496;p25"/>
          <p:cNvPicPr preferRelativeResize="0"/>
          <p:nvPr/>
        </p:nvPicPr>
        <p:blipFill>
          <a:blip r:embed="rId8">
            <a:alphaModFix/>
          </a:blip>
          <a:stretch>
            <a:fillRect/>
          </a:stretch>
        </p:blipFill>
        <p:spPr>
          <a:xfrm>
            <a:off x="8157881" y="4982837"/>
            <a:ext cx="1235432" cy="861282"/>
          </a:xfrm>
          <a:prstGeom prst="rect">
            <a:avLst/>
          </a:prstGeom>
          <a:noFill/>
          <a:ln>
            <a:noFill/>
          </a:ln>
        </p:spPr>
      </p:pic>
      <p:sp>
        <p:nvSpPr>
          <p:cNvPr id="497" name="Google Shape;497;p25"/>
          <p:cNvSpPr/>
          <p:nvPr/>
        </p:nvSpPr>
        <p:spPr>
          <a:xfrm>
            <a:off x="5959976"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크롤링</a:t>
            </a:r>
            <a:endParaRPr b="1" sz="2200"/>
          </a:p>
        </p:txBody>
      </p:sp>
      <p:sp>
        <p:nvSpPr>
          <p:cNvPr id="498" name="Google Shape;498;p25"/>
          <p:cNvSpPr/>
          <p:nvPr/>
        </p:nvSpPr>
        <p:spPr>
          <a:xfrm>
            <a:off x="8005624"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서버</a:t>
            </a:r>
            <a:endParaRPr b="1" sz="2200"/>
          </a:p>
        </p:txBody>
      </p:sp>
      <p:sp>
        <p:nvSpPr>
          <p:cNvPr id="499" name="Google Shape;499;p25"/>
          <p:cNvSpPr/>
          <p:nvPr/>
        </p:nvSpPr>
        <p:spPr>
          <a:xfrm>
            <a:off x="9797021"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DB</a:t>
            </a:r>
            <a:endParaRPr b="1" sz="2200"/>
          </a:p>
        </p:txBody>
      </p:sp>
      <p:sp>
        <p:nvSpPr>
          <p:cNvPr id="500" name="Google Shape;500;p25"/>
          <p:cNvSpPr/>
          <p:nvPr/>
        </p:nvSpPr>
        <p:spPr>
          <a:xfrm>
            <a:off x="12301820" y="2293450"/>
            <a:ext cx="39714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데이터 활용</a:t>
            </a:r>
            <a:endParaRPr b="1" sz="2200"/>
          </a:p>
        </p:txBody>
      </p:sp>
      <p:sp>
        <p:nvSpPr>
          <p:cNvPr id="501" name="Google Shape;501;p25"/>
          <p:cNvSpPr/>
          <p:nvPr/>
        </p:nvSpPr>
        <p:spPr>
          <a:xfrm>
            <a:off x="2744350" y="7946124"/>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t>주식 데이터</a:t>
            </a:r>
            <a:endParaRPr b="1" sz="2000"/>
          </a:p>
        </p:txBody>
      </p:sp>
      <p:cxnSp>
        <p:nvCxnSpPr>
          <p:cNvPr id="502" name="Google Shape;502;p25"/>
          <p:cNvCxnSpPr>
            <a:endCxn id="493" idx="2"/>
          </p:cNvCxnSpPr>
          <p:nvPr/>
        </p:nvCxnSpPr>
        <p:spPr>
          <a:xfrm flipH="1" rot="10800000">
            <a:off x="5107749" y="7654939"/>
            <a:ext cx="3667800" cy="831600"/>
          </a:xfrm>
          <a:prstGeom prst="bentConnector2">
            <a:avLst/>
          </a:prstGeom>
          <a:noFill/>
          <a:ln cap="flat" cmpd="sng" w="19050">
            <a:solidFill>
              <a:srgbClr val="395E89"/>
            </a:solidFill>
            <a:prstDash val="solid"/>
            <a:round/>
            <a:headEnd len="med" w="med" type="none"/>
            <a:tailEnd len="med" w="med" type="triangle"/>
          </a:ln>
        </p:spPr>
      </p:cxnSp>
      <p:cxnSp>
        <p:nvCxnSpPr>
          <p:cNvPr id="503" name="Google Shape;503;p25"/>
          <p:cNvCxnSpPr/>
          <p:nvPr/>
        </p:nvCxnSpPr>
        <p:spPr>
          <a:xfrm rot="10800000">
            <a:off x="11441671" y="4187374"/>
            <a:ext cx="808500" cy="0"/>
          </a:xfrm>
          <a:prstGeom prst="straightConnector1">
            <a:avLst/>
          </a:prstGeom>
          <a:noFill/>
          <a:ln cap="flat" cmpd="sng" w="19050">
            <a:solidFill>
              <a:srgbClr val="395E89"/>
            </a:solidFill>
            <a:prstDash val="solid"/>
            <a:round/>
            <a:headEnd len="med" w="med" type="none"/>
            <a:tailEnd len="med" w="med" type="triangle"/>
          </a:ln>
        </p:spPr>
      </p:cxnSp>
      <p:sp>
        <p:nvSpPr>
          <p:cNvPr id="504" name="Google Shape;504;p2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505" name="Google Shape;505;p25"/>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수집 </a:t>
            </a:r>
            <a:r>
              <a:rPr b="1" lang="en-US" sz="3200">
                <a:solidFill>
                  <a:srgbClr val="A69685"/>
                </a:solidFill>
              </a:rPr>
              <a:t>프로세스</a:t>
            </a:r>
            <a:endParaRPr b="1" sz="29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6"/>
          <p:cNvSpPr/>
          <p:nvPr/>
        </p:nvSpPr>
        <p:spPr>
          <a:xfrm>
            <a:off x="4455425" y="1598725"/>
            <a:ext cx="23499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유튜브</a:t>
            </a:r>
            <a:endParaRPr sz="1500"/>
          </a:p>
        </p:txBody>
      </p:sp>
      <p:pic>
        <p:nvPicPr>
          <p:cNvPr id="511" name="Google Shape;511;p26"/>
          <p:cNvPicPr preferRelativeResize="0"/>
          <p:nvPr/>
        </p:nvPicPr>
        <p:blipFill rotWithShape="1">
          <a:blip r:embed="rId3">
            <a:alphaModFix/>
          </a:blip>
          <a:srcRect b="0" l="0" r="0" t="0"/>
          <a:stretch/>
        </p:blipFill>
        <p:spPr>
          <a:xfrm>
            <a:off x="2713665" y="2385584"/>
            <a:ext cx="13589318" cy="7763828"/>
          </a:xfrm>
          <a:prstGeom prst="rect">
            <a:avLst/>
          </a:prstGeom>
          <a:noFill/>
          <a:ln>
            <a:noFill/>
          </a:ln>
        </p:spPr>
      </p:pic>
      <p:sp>
        <p:nvSpPr>
          <p:cNvPr id="512" name="Google Shape;512;p26"/>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513" name="Google Shape;513;p26"/>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14" name="Google Shape;514;p26"/>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515" name="Google Shape;515;p26"/>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516" name="Google Shape;516;p26"/>
          <p:cNvSpPr txBox="1"/>
          <p:nvPr/>
        </p:nvSpPr>
        <p:spPr>
          <a:xfrm>
            <a:off x="1191325" y="1113425"/>
            <a:ext cx="27087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a:t>
            </a:r>
            <a:r>
              <a:rPr b="1" lang="en-US" sz="3200">
                <a:solidFill>
                  <a:srgbClr val="A69685"/>
                </a:solidFill>
              </a:rPr>
              <a:t>ERD</a:t>
            </a:r>
            <a:endParaRPr b="1" sz="2900">
              <a:solidFill>
                <a:srgbClr val="A69685"/>
              </a:solidFill>
              <a:latin typeface="Arial"/>
              <a:ea typeface="Arial"/>
              <a:cs typeface="Arial"/>
              <a:sym typeface="Arial"/>
            </a:endParaRPr>
          </a:p>
        </p:txBody>
      </p:sp>
      <p:sp>
        <p:nvSpPr>
          <p:cNvPr id="517" name="Google Shape;517;p26"/>
          <p:cNvSpPr/>
          <p:nvPr/>
        </p:nvSpPr>
        <p:spPr>
          <a:xfrm>
            <a:off x="10813525" y="1598725"/>
            <a:ext cx="30789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경제 일간지</a:t>
            </a:r>
            <a:endParaRPr sz="1500"/>
          </a:p>
        </p:txBody>
      </p:sp>
      <p:sp>
        <p:nvSpPr>
          <p:cNvPr id="518" name="Google Shape;518;p26"/>
          <p:cNvSpPr/>
          <p:nvPr/>
        </p:nvSpPr>
        <p:spPr>
          <a:xfrm>
            <a:off x="4373075" y="6734850"/>
            <a:ext cx="2619000" cy="58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212D50"/>
                </a:solidFill>
              </a:rPr>
              <a:t>주식 ‧ 재무</a:t>
            </a:r>
            <a:endParaRPr b="1" sz="3300">
              <a:solidFill>
                <a:srgbClr val="212D5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2" name="Shape 522"/>
        <p:cNvGrpSpPr/>
        <p:nvPr/>
      </p:nvGrpSpPr>
      <p:grpSpPr>
        <a:xfrm>
          <a:off x="0" y="0"/>
          <a:ext cx="0" cy="0"/>
          <a:chOff x="0" y="0"/>
          <a:chExt cx="0" cy="0"/>
        </a:xfrm>
      </p:grpSpPr>
      <p:pic>
        <p:nvPicPr>
          <p:cNvPr id="523" name="Google Shape;523;p27"/>
          <p:cNvPicPr preferRelativeResize="0"/>
          <p:nvPr/>
        </p:nvPicPr>
        <p:blipFill rotWithShape="1">
          <a:blip r:embed="rId3">
            <a:alphaModFix/>
          </a:blip>
          <a:srcRect b="0" l="0" r="0" t="0"/>
          <a:stretch/>
        </p:blipFill>
        <p:spPr>
          <a:xfrm>
            <a:off x="19750480" y="7057712"/>
            <a:ext cx="1771560" cy="2010514"/>
          </a:xfrm>
          <a:prstGeom prst="rect">
            <a:avLst/>
          </a:prstGeom>
          <a:noFill/>
          <a:ln>
            <a:noFill/>
          </a:ln>
        </p:spPr>
      </p:pic>
      <p:pic>
        <p:nvPicPr>
          <p:cNvPr id="524" name="Google Shape;524;p27"/>
          <p:cNvPicPr preferRelativeResize="0"/>
          <p:nvPr/>
        </p:nvPicPr>
        <p:blipFill rotWithShape="1">
          <a:blip r:embed="rId4">
            <a:alphaModFix/>
          </a:blip>
          <a:srcRect b="22339" l="23209" r="24264" t="19134"/>
          <a:stretch/>
        </p:blipFill>
        <p:spPr>
          <a:xfrm>
            <a:off x="19490531" y="2071688"/>
            <a:ext cx="6553200" cy="3962400"/>
          </a:xfrm>
          <a:prstGeom prst="rect">
            <a:avLst/>
          </a:prstGeom>
          <a:noFill/>
          <a:ln>
            <a:noFill/>
          </a:ln>
        </p:spPr>
      </p:pic>
      <p:pic>
        <p:nvPicPr>
          <p:cNvPr id="525" name="Google Shape;525;p27"/>
          <p:cNvPicPr preferRelativeResize="0"/>
          <p:nvPr/>
        </p:nvPicPr>
        <p:blipFill rotWithShape="1">
          <a:blip r:embed="rId5">
            <a:alphaModFix/>
          </a:blip>
          <a:srcRect b="0" l="0" r="0" t="0"/>
          <a:stretch/>
        </p:blipFill>
        <p:spPr>
          <a:xfrm>
            <a:off x="20275870" y="8038208"/>
            <a:ext cx="635736" cy="338404"/>
          </a:xfrm>
          <a:prstGeom prst="rect">
            <a:avLst/>
          </a:prstGeom>
          <a:noFill/>
          <a:ln>
            <a:noFill/>
          </a:ln>
        </p:spPr>
      </p:pic>
      <p:pic>
        <p:nvPicPr>
          <p:cNvPr id="526" name="Google Shape;526;p27"/>
          <p:cNvPicPr preferRelativeResize="0"/>
          <p:nvPr/>
        </p:nvPicPr>
        <p:blipFill rotWithShape="1">
          <a:blip r:embed="rId6">
            <a:alphaModFix/>
          </a:blip>
          <a:srcRect b="0" l="0" r="0" t="0"/>
          <a:stretch/>
        </p:blipFill>
        <p:spPr>
          <a:xfrm rot="5400000">
            <a:off x="21187108" y="3658005"/>
            <a:ext cx="2914058" cy="95238"/>
          </a:xfrm>
          <a:prstGeom prst="rect">
            <a:avLst/>
          </a:prstGeom>
          <a:noFill/>
          <a:ln>
            <a:noFill/>
          </a:ln>
        </p:spPr>
      </p:pic>
      <p:pic>
        <p:nvPicPr>
          <p:cNvPr id="527" name="Google Shape;527;p27"/>
          <p:cNvPicPr preferRelativeResize="0"/>
          <p:nvPr/>
        </p:nvPicPr>
        <p:blipFill rotWithShape="1">
          <a:blip r:embed="rId7">
            <a:alphaModFix/>
          </a:blip>
          <a:srcRect b="0" l="0" r="0" t="0"/>
          <a:stretch/>
        </p:blipFill>
        <p:spPr>
          <a:xfrm rot="5400000">
            <a:off x="20112630" y="3650555"/>
            <a:ext cx="2914058" cy="95238"/>
          </a:xfrm>
          <a:prstGeom prst="rect">
            <a:avLst/>
          </a:prstGeom>
          <a:noFill/>
          <a:ln>
            <a:noFill/>
          </a:ln>
        </p:spPr>
      </p:pic>
      <p:pic>
        <p:nvPicPr>
          <p:cNvPr id="528" name="Google Shape;528;p27"/>
          <p:cNvPicPr preferRelativeResize="0"/>
          <p:nvPr/>
        </p:nvPicPr>
        <p:blipFill rotWithShape="1">
          <a:blip r:embed="rId8">
            <a:alphaModFix/>
          </a:blip>
          <a:srcRect b="0" l="0" r="0" t="0"/>
          <a:stretch/>
        </p:blipFill>
        <p:spPr>
          <a:xfrm>
            <a:off x="19714080" y="5259722"/>
            <a:ext cx="2008229" cy="208249"/>
          </a:xfrm>
          <a:prstGeom prst="rect">
            <a:avLst/>
          </a:prstGeom>
          <a:noFill/>
          <a:ln>
            <a:noFill/>
          </a:ln>
        </p:spPr>
      </p:pic>
      <p:pic>
        <p:nvPicPr>
          <p:cNvPr id="529" name="Google Shape;529;p27"/>
          <p:cNvPicPr preferRelativeResize="0"/>
          <p:nvPr/>
        </p:nvPicPr>
        <p:blipFill rotWithShape="1">
          <a:blip r:embed="rId9">
            <a:alphaModFix/>
          </a:blip>
          <a:srcRect b="0" l="0" r="0" t="0"/>
          <a:stretch/>
        </p:blipFill>
        <p:spPr>
          <a:xfrm>
            <a:off x="21209270" y="7522873"/>
            <a:ext cx="616587" cy="338722"/>
          </a:xfrm>
          <a:prstGeom prst="rect">
            <a:avLst/>
          </a:prstGeom>
          <a:noFill/>
          <a:ln>
            <a:noFill/>
          </a:ln>
        </p:spPr>
      </p:pic>
      <p:pic>
        <p:nvPicPr>
          <p:cNvPr id="530" name="Google Shape;530;p27"/>
          <p:cNvPicPr preferRelativeResize="0"/>
          <p:nvPr/>
        </p:nvPicPr>
        <p:blipFill rotWithShape="1">
          <a:blip r:embed="rId10">
            <a:alphaModFix/>
          </a:blip>
          <a:srcRect b="0" l="0" r="0" t="0"/>
          <a:stretch/>
        </p:blipFill>
        <p:spPr>
          <a:xfrm>
            <a:off x="22005269" y="7057712"/>
            <a:ext cx="1771560" cy="2010514"/>
          </a:xfrm>
          <a:prstGeom prst="rect">
            <a:avLst/>
          </a:prstGeom>
          <a:noFill/>
          <a:ln>
            <a:noFill/>
          </a:ln>
        </p:spPr>
      </p:pic>
      <p:pic>
        <p:nvPicPr>
          <p:cNvPr id="531" name="Google Shape;531;p27"/>
          <p:cNvPicPr preferRelativeResize="0"/>
          <p:nvPr/>
        </p:nvPicPr>
        <p:blipFill rotWithShape="1">
          <a:blip r:embed="rId11">
            <a:alphaModFix/>
          </a:blip>
          <a:srcRect b="0" l="0" r="0" t="0"/>
          <a:stretch/>
        </p:blipFill>
        <p:spPr>
          <a:xfrm>
            <a:off x="22530656" y="8017254"/>
            <a:ext cx="635736" cy="338722"/>
          </a:xfrm>
          <a:prstGeom prst="rect">
            <a:avLst/>
          </a:prstGeom>
          <a:noFill/>
          <a:ln>
            <a:noFill/>
          </a:ln>
        </p:spPr>
      </p:pic>
      <p:pic>
        <p:nvPicPr>
          <p:cNvPr id="532" name="Google Shape;532;p27"/>
          <p:cNvPicPr preferRelativeResize="0"/>
          <p:nvPr/>
        </p:nvPicPr>
        <p:blipFill rotWithShape="1">
          <a:blip r:embed="rId12">
            <a:alphaModFix/>
          </a:blip>
          <a:srcRect b="0" l="0" r="0" t="0"/>
          <a:stretch/>
        </p:blipFill>
        <p:spPr>
          <a:xfrm>
            <a:off x="23464056" y="7522873"/>
            <a:ext cx="616587" cy="338722"/>
          </a:xfrm>
          <a:prstGeom prst="rect">
            <a:avLst/>
          </a:prstGeom>
          <a:noFill/>
          <a:ln>
            <a:noFill/>
          </a:ln>
        </p:spPr>
      </p:pic>
      <p:pic>
        <p:nvPicPr>
          <p:cNvPr id="533" name="Google Shape;533;p27"/>
          <p:cNvPicPr preferRelativeResize="0"/>
          <p:nvPr/>
        </p:nvPicPr>
        <p:blipFill rotWithShape="1">
          <a:blip r:embed="rId13">
            <a:alphaModFix/>
          </a:blip>
          <a:srcRect b="0" l="0" r="0" t="0"/>
          <a:stretch/>
        </p:blipFill>
        <p:spPr>
          <a:xfrm>
            <a:off x="24327906" y="8426775"/>
            <a:ext cx="1270825" cy="521257"/>
          </a:xfrm>
          <a:prstGeom prst="rect">
            <a:avLst/>
          </a:prstGeom>
          <a:noFill/>
          <a:ln>
            <a:noFill/>
          </a:ln>
        </p:spPr>
      </p:pic>
      <p:pic>
        <p:nvPicPr>
          <p:cNvPr id="534" name="Google Shape;534;p27"/>
          <p:cNvPicPr preferRelativeResize="0"/>
          <p:nvPr/>
        </p:nvPicPr>
        <p:blipFill rotWithShape="1">
          <a:blip r:embed="rId14">
            <a:alphaModFix/>
          </a:blip>
          <a:srcRect b="0" l="0" r="0" t="0"/>
          <a:stretch/>
        </p:blipFill>
        <p:spPr>
          <a:xfrm>
            <a:off x="24313514" y="7955672"/>
            <a:ext cx="1043783" cy="466655"/>
          </a:xfrm>
          <a:prstGeom prst="rect">
            <a:avLst/>
          </a:prstGeom>
          <a:noFill/>
          <a:ln>
            <a:noFill/>
          </a:ln>
        </p:spPr>
      </p:pic>
      <p:sp>
        <p:nvSpPr>
          <p:cNvPr id="535" name="Google Shape;535;p27"/>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536" name="Google Shape;536;p27"/>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37" name="Google Shape;537;p27"/>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538" name="Google Shape;538;p27"/>
          <p:cNvSpPr/>
          <p:nvPr/>
        </p:nvSpPr>
        <p:spPr>
          <a:xfrm>
            <a:off x="1620700" y="2148599"/>
            <a:ext cx="15011400" cy="6959400"/>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27"/>
          <p:cNvSpPr/>
          <p:nvPr/>
        </p:nvSpPr>
        <p:spPr>
          <a:xfrm>
            <a:off x="1620700" y="2145802"/>
            <a:ext cx="15011400" cy="798600"/>
          </a:xfrm>
          <a:prstGeom prst="rect">
            <a:avLst/>
          </a:prstGeom>
          <a:solidFill>
            <a:srgbClr val="EBEEF0"/>
          </a:solid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40" name="Google Shape;540;p27"/>
          <p:cNvCxnSpPr/>
          <p:nvPr/>
        </p:nvCxnSpPr>
        <p:spPr>
          <a:xfrm>
            <a:off x="1620706" y="74056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541" name="Google Shape;541;p27"/>
          <p:cNvCxnSpPr/>
          <p:nvPr/>
        </p:nvCxnSpPr>
        <p:spPr>
          <a:xfrm>
            <a:off x="1620708" y="57663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542" name="Google Shape;542;p27"/>
          <p:cNvCxnSpPr/>
          <p:nvPr/>
        </p:nvCxnSpPr>
        <p:spPr>
          <a:xfrm rot="10800000">
            <a:off x="4860200" y="2133175"/>
            <a:ext cx="27600" cy="6966300"/>
          </a:xfrm>
          <a:prstGeom prst="straightConnector1">
            <a:avLst/>
          </a:prstGeom>
          <a:noFill/>
          <a:ln cap="flat" cmpd="sng" w="28575">
            <a:solidFill>
              <a:srgbClr val="DEE6E8"/>
            </a:solidFill>
            <a:prstDash val="solid"/>
            <a:round/>
            <a:headEnd len="sm" w="sm" type="none"/>
            <a:tailEnd len="sm" w="sm" type="none"/>
          </a:ln>
        </p:spPr>
      </p:cxnSp>
      <p:sp>
        <p:nvSpPr>
          <p:cNvPr id="543" name="Google Shape;543;p27"/>
          <p:cNvSpPr txBox="1"/>
          <p:nvPr/>
        </p:nvSpPr>
        <p:spPr>
          <a:xfrm>
            <a:off x="2112482" y="2315324"/>
            <a:ext cx="2209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83A1A9"/>
                </a:solidFill>
              </a:rPr>
              <a:t>전처리 항목</a:t>
            </a:r>
            <a:endParaRPr b="1" sz="2400">
              <a:solidFill>
                <a:srgbClr val="83A1A9"/>
              </a:solidFill>
            </a:endParaRPr>
          </a:p>
        </p:txBody>
      </p:sp>
      <p:sp>
        <p:nvSpPr>
          <p:cNvPr id="544" name="Google Shape;544;p27"/>
          <p:cNvSpPr txBox="1"/>
          <p:nvPr/>
        </p:nvSpPr>
        <p:spPr>
          <a:xfrm>
            <a:off x="2112482" y="3957311"/>
            <a:ext cx="22098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83A1A9"/>
                </a:solidFill>
              </a:rPr>
              <a:t>휴장일 및 </a:t>
            </a:r>
            <a:endParaRPr sz="2000">
              <a:solidFill>
                <a:srgbClr val="83A1A9"/>
              </a:solidFill>
            </a:endParaRPr>
          </a:p>
          <a:p>
            <a:pPr indent="0" lvl="0" marL="0" marR="0" rtl="0" algn="ctr">
              <a:lnSpc>
                <a:spcPct val="150000"/>
              </a:lnSpc>
              <a:spcBef>
                <a:spcPts val="0"/>
              </a:spcBef>
              <a:spcAft>
                <a:spcPts val="0"/>
              </a:spcAft>
              <a:buNone/>
            </a:pPr>
            <a:r>
              <a:rPr lang="en-US" sz="2000">
                <a:solidFill>
                  <a:srgbClr val="83A1A9"/>
                </a:solidFill>
              </a:rPr>
              <a:t>장 마감 시간</a:t>
            </a:r>
            <a:endParaRPr sz="2000">
              <a:solidFill>
                <a:srgbClr val="83A1A9"/>
              </a:solidFill>
              <a:latin typeface="Arial"/>
              <a:ea typeface="Arial"/>
              <a:cs typeface="Arial"/>
              <a:sym typeface="Arial"/>
            </a:endParaRPr>
          </a:p>
        </p:txBody>
      </p:sp>
      <p:sp>
        <p:nvSpPr>
          <p:cNvPr id="545" name="Google Shape;545;p27"/>
          <p:cNvSpPr txBox="1"/>
          <p:nvPr/>
        </p:nvSpPr>
        <p:spPr>
          <a:xfrm>
            <a:off x="5235513" y="3532300"/>
            <a:ext cx="194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83A1A9"/>
                </a:solidFill>
              </a:rPr>
              <a:t>주말 및 공휴일</a:t>
            </a:r>
            <a:endParaRPr sz="2000">
              <a:solidFill>
                <a:srgbClr val="83A1A9"/>
              </a:solidFill>
              <a:latin typeface="Arial"/>
              <a:ea typeface="Arial"/>
              <a:cs typeface="Arial"/>
              <a:sym typeface="Arial"/>
            </a:endParaRPr>
          </a:p>
        </p:txBody>
      </p:sp>
      <p:sp>
        <p:nvSpPr>
          <p:cNvPr id="546" name="Google Shape;546;p27"/>
          <p:cNvSpPr txBox="1"/>
          <p:nvPr/>
        </p:nvSpPr>
        <p:spPr>
          <a:xfrm>
            <a:off x="9934457" y="2294849"/>
            <a:ext cx="2209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83A1A9"/>
                </a:solidFill>
              </a:rPr>
              <a:t>전처리 방법</a:t>
            </a:r>
            <a:endParaRPr b="1" sz="2400">
              <a:solidFill>
                <a:srgbClr val="83A1A9"/>
              </a:solidFill>
            </a:endParaRPr>
          </a:p>
        </p:txBody>
      </p:sp>
      <p:sp>
        <p:nvSpPr>
          <p:cNvPr id="547" name="Google Shape;547;p27"/>
          <p:cNvSpPr txBox="1"/>
          <p:nvPr/>
        </p:nvSpPr>
        <p:spPr>
          <a:xfrm>
            <a:off x="7523623" y="3352938"/>
            <a:ext cx="75954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주말 및 공휴일 데이터 수집 후 리스트 생성</a:t>
            </a:r>
            <a:endParaRPr sz="2000">
              <a:solidFill>
                <a:srgbClr val="83A1A9"/>
              </a:solidFill>
            </a:endParaRPr>
          </a:p>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휴장일 이후 데이터로 날짜 수정</a:t>
            </a:r>
            <a:endParaRPr sz="2000">
              <a:solidFill>
                <a:srgbClr val="83A1A9"/>
              </a:solidFill>
            </a:endParaRPr>
          </a:p>
        </p:txBody>
      </p:sp>
      <p:sp>
        <p:nvSpPr>
          <p:cNvPr id="548" name="Google Shape;548;p27"/>
          <p:cNvSpPr txBox="1"/>
          <p:nvPr/>
        </p:nvSpPr>
        <p:spPr>
          <a:xfrm>
            <a:off x="5235513" y="4465050"/>
            <a:ext cx="194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83A1A9"/>
                </a:solidFill>
              </a:rPr>
              <a:t>장 마감 (15:30)</a:t>
            </a:r>
            <a:endParaRPr sz="2000">
              <a:solidFill>
                <a:srgbClr val="83A1A9"/>
              </a:solidFill>
              <a:latin typeface="Arial"/>
              <a:ea typeface="Arial"/>
              <a:cs typeface="Arial"/>
              <a:sym typeface="Arial"/>
            </a:endParaRPr>
          </a:p>
        </p:txBody>
      </p:sp>
      <p:sp>
        <p:nvSpPr>
          <p:cNvPr id="549" name="Google Shape;549;p27"/>
          <p:cNvSpPr txBox="1"/>
          <p:nvPr/>
        </p:nvSpPr>
        <p:spPr>
          <a:xfrm>
            <a:off x="7523625" y="4559650"/>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미디어 영향 반영 시점을 고려해 오후 3시 이후 </a:t>
            </a:r>
            <a:endParaRPr sz="2000">
              <a:solidFill>
                <a:srgbClr val="83A1A9"/>
              </a:solidFill>
            </a:endParaRPr>
          </a:p>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업로드된 기사 및 동영상을 다음 거래일자로 변경</a:t>
            </a:r>
            <a:endParaRPr sz="2000">
              <a:solidFill>
                <a:srgbClr val="83A1A9"/>
              </a:solidFill>
            </a:endParaRPr>
          </a:p>
        </p:txBody>
      </p:sp>
      <p:sp>
        <p:nvSpPr>
          <p:cNvPr id="550" name="Google Shape;550;p27"/>
          <p:cNvSpPr txBox="1"/>
          <p:nvPr/>
        </p:nvSpPr>
        <p:spPr>
          <a:xfrm>
            <a:off x="2112482" y="63859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83A1A9"/>
                </a:solidFill>
              </a:rPr>
              <a:t>주가 변동률</a:t>
            </a:r>
            <a:endParaRPr sz="2000">
              <a:solidFill>
                <a:srgbClr val="83A1A9"/>
              </a:solidFill>
              <a:latin typeface="Arial"/>
              <a:ea typeface="Arial"/>
              <a:cs typeface="Arial"/>
              <a:sym typeface="Arial"/>
            </a:endParaRPr>
          </a:p>
        </p:txBody>
      </p:sp>
      <p:sp>
        <p:nvSpPr>
          <p:cNvPr id="551" name="Google Shape;551;p27"/>
          <p:cNvSpPr txBox="1"/>
          <p:nvPr/>
        </p:nvSpPr>
        <p:spPr>
          <a:xfrm>
            <a:off x="5000400" y="6385925"/>
            <a:ext cx="2209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83A1A9"/>
                </a:solidFill>
              </a:rPr>
              <a:t>상승 / 하락 / 보합</a:t>
            </a:r>
            <a:endParaRPr sz="2000">
              <a:solidFill>
                <a:srgbClr val="83A1A9"/>
              </a:solidFill>
              <a:latin typeface="Arial"/>
              <a:ea typeface="Arial"/>
              <a:cs typeface="Arial"/>
              <a:sym typeface="Arial"/>
            </a:endParaRPr>
          </a:p>
        </p:txBody>
      </p:sp>
      <p:sp>
        <p:nvSpPr>
          <p:cNvPr id="552" name="Google Shape;552;p27"/>
          <p:cNvSpPr txBox="1"/>
          <p:nvPr/>
        </p:nvSpPr>
        <p:spPr>
          <a:xfrm>
            <a:off x="7523625" y="6155075"/>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전일 대비 종가 변동률이 양수이면 상승, 음수이면 하락, 0이면 보합으로 판단하여 데이터프레임 내 ud(updown) column 생성</a:t>
            </a:r>
            <a:endParaRPr sz="2000">
              <a:solidFill>
                <a:srgbClr val="83A1A9"/>
              </a:solidFill>
            </a:endParaRPr>
          </a:p>
        </p:txBody>
      </p:sp>
      <p:sp>
        <p:nvSpPr>
          <p:cNvPr id="553" name="Google Shape;553;p27"/>
          <p:cNvSpPr txBox="1"/>
          <p:nvPr/>
        </p:nvSpPr>
        <p:spPr>
          <a:xfrm>
            <a:off x="2112482" y="80252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83A1A9"/>
                </a:solidFill>
              </a:rPr>
              <a:t>텍스트 전처리</a:t>
            </a:r>
            <a:endParaRPr sz="2000">
              <a:solidFill>
                <a:srgbClr val="83A1A9"/>
              </a:solidFill>
              <a:latin typeface="Arial"/>
              <a:ea typeface="Arial"/>
              <a:cs typeface="Arial"/>
              <a:sym typeface="Arial"/>
            </a:endParaRPr>
          </a:p>
        </p:txBody>
      </p:sp>
      <p:sp>
        <p:nvSpPr>
          <p:cNvPr id="554" name="Google Shape;554;p27"/>
          <p:cNvSpPr txBox="1"/>
          <p:nvPr/>
        </p:nvSpPr>
        <p:spPr>
          <a:xfrm>
            <a:off x="5313825" y="8052950"/>
            <a:ext cx="2209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83A1A9"/>
                </a:solidFill>
              </a:rPr>
              <a:t>형태소 분석</a:t>
            </a:r>
            <a:endParaRPr sz="2000">
              <a:solidFill>
                <a:srgbClr val="83A1A9"/>
              </a:solidFill>
              <a:latin typeface="Arial"/>
              <a:ea typeface="Arial"/>
              <a:cs typeface="Arial"/>
              <a:sym typeface="Arial"/>
            </a:endParaRPr>
          </a:p>
        </p:txBody>
      </p:sp>
      <p:sp>
        <p:nvSpPr>
          <p:cNvPr id="555" name="Google Shape;555;p27"/>
          <p:cNvSpPr txBox="1"/>
          <p:nvPr/>
        </p:nvSpPr>
        <p:spPr>
          <a:xfrm>
            <a:off x="7523625" y="7563525"/>
            <a:ext cx="83628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텍스트 정제 후 </a:t>
            </a:r>
            <a:r>
              <a:rPr lang="en-US" sz="2000">
                <a:solidFill>
                  <a:srgbClr val="83A1A9"/>
                </a:solidFill>
                <a:highlight>
                  <a:srgbClr val="FFE599"/>
                </a:highlight>
              </a:rPr>
              <a:t>KoNLPy Okt </a:t>
            </a:r>
            <a:r>
              <a:rPr lang="en-US" sz="2000">
                <a:solidFill>
                  <a:srgbClr val="83A1A9"/>
                </a:solidFill>
              </a:rPr>
              <a:t>형태소 분석기 사용</a:t>
            </a:r>
            <a:endParaRPr sz="2000">
              <a:solidFill>
                <a:srgbClr val="83A1A9"/>
              </a:solidFill>
            </a:endParaRPr>
          </a:p>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품사(POS) 태깅 하여 명사 및 형용사 추출</a:t>
            </a:r>
            <a:endParaRPr sz="2000">
              <a:solidFill>
                <a:srgbClr val="83A1A9"/>
              </a:solidFill>
            </a:endParaRPr>
          </a:p>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불용어 처리 및 한 글자 단어 제거</a:t>
            </a:r>
            <a:endParaRPr sz="2000">
              <a:solidFill>
                <a:srgbClr val="83A1A9"/>
              </a:solidFill>
            </a:endParaRPr>
          </a:p>
        </p:txBody>
      </p:sp>
      <p:sp>
        <p:nvSpPr>
          <p:cNvPr id="556" name="Google Shape;556;p2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557" name="Google Shape;557;p27"/>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전처리 </a:t>
            </a:r>
            <a:r>
              <a:rPr b="1" lang="en-US" sz="3200">
                <a:solidFill>
                  <a:srgbClr val="A69685"/>
                </a:solidFill>
              </a:rPr>
              <a:t>뉴스 기사 및 유튜브 영상</a:t>
            </a:r>
            <a:endParaRPr b="1" sz="2900">
              <a:solidFill>
                <a:schemeClr val="dk1"/>
              </a:solidFill>
              <a:latin typeface="Arial"/>
              <a:ea typeface="Arial"/>
              <a:cs typeface="Arial"/>
              <a:sym typeface="Arial"/>
            </a:endParaRPr>
          </a:p>
        </p:txBody>
      </p:sp>
      <p:cxnSp>
        <p:nvCxnSpPr>
          <p:cNvPr id="558" name="Google Shape;558;p27"/>
          <p:cNvCxnSpPr/>
          <p:nvPr/>
        </p:nvCxnSpPr>
        <p:spPr>
          <a:xfrm rot="10800000">
            <a:off x="7125050" y="2933475"/>
            <a:ext cx="18600" cy="61848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62" name="Shape 562"/>
        <p:cNvGrpSpPr/>
        <p:nvPr/>
      </p:nvGrpSpPr>
      <p:grpSpPr>
        <a:xfrm>
          <a:off x="0" y="0"/>
          <a:ext cx="0" cy="0"/>
          <a:chOff x="0" y="0"/>
          <a:chExt cx="0" cy="0"/>
        </a:xfrm>
      </p:grpSpPr>
      <p:pic>
        <p:nvPicPr>
          <p:cNvPr id="563" name="Google Shape;563;p28"/>
          <p:cNvPicPr preferRelativeResize="0"/>
          <p:nvPr/>
        </p:nvPicPr>
        <p:blipFill rotWithShape="1">
          <a:blip r:embed="rId3">
            <a:alphaModFix/>
          </a:blip>
          <a:srcRect b="5908" l="0" r="0" t="44755"/>
          <a:stretch/>
        </p:blipFill>
        <p:spPr>
          <a:xfrm>
            <a:off x="0" y="0"/>
            <a:ext cx="19016663" cy="10696576"/>
          </a:xfrm>
          <a:prstGeom prst="rect">
            <a:avLst/>
          </a:prstGeom>
          <a:noFill/>
          <a:ln>
            <a:noFill/>
          </a:ln>
        </p:spPr>
      </p:pic>
      <p:pic>
        <p:nvPicPr>
          <p:cNvPr id="564" name="Google Shape;564;p28"/>
          <p:cNvPicPr preferRelativeResize="0"/>
          <p:nvPr/>
        </p:nvPicPr>
        <p:blipFill rotWithShape="1">
          <a:blip r:embed="rId4">
            <a:alphaModFix/>
          </a:blip>
          <a:srcRect b="0" l="0" r="0" t="0"/>
          <a:stretch/>
        </p:blipFill>
        <p:spPr>
          <a:xfrm>
            <a:off x="6560909" y="10160954"/>
            <a:ext cx="6118376" cy="275549"/>
          </a:xfrm>
          <a:prstGeom prst="rect">
            <a:avLst/>
          </a:prstGeom>
          <a:noFill/>
          <a:ln>
            <a:noFill/>
          </a:ln>
        </p:spPr>
      </p:pic>
      <p:pic>
        <p:nvPicPr>
          <p:cNvPr id="565" name="Google Shape;565;p28"/>
          <p:cNvPicPr preferRelativeResize="0"/>
          <p:nvPr/>
        </p:nvPicPr>
        <p:blipFill rotWithShape="1">
          <a:blip r:embed="rId5">
            <a:alphaModFix/>
          </a:blip>
          <a:srcRect b="0" l="0" r="0" t="0"/>
          <a:stretch/>
        </p:blipFill>
        <p:spPr>
          <a:xfrm>
            <a:off x="5726906" y="10271427"/>
            <a:ext cx="3809524" cy="47619"/>
          </a:xfrm>
          <a:prstGeom prst="rect">
            <a:avLst/>
          </a:prstGeom>
          <a:noFill/>
          <a:ln>
            <a:noFill/>
          </a:ln>
        </p:spPr>
      </p:pic>
      <p:pic>
        <p:nvPicPr>
          <p:cNvPr id="566" name="Google Shape;566;p28"/>
          <p:cNvPicPr preferRelativeResize="0"/>
          <p:nvPr/>
        </p:nvPicPr>
        <p:blipFill rotWithShape="1">
          <a:blip r:embed="rId6">
            <a:alphaModFix/>
          </a:blip>
          <a:srcRect b="0" l="0" r="0" t="0"/>
          <a:stretch/>
        </p:blipFill>
        <p:spPr>
          <a:xfrm>
            <a:off x="2164537" y="1385887"/>
            <a:ext cx="14686645" cy="8444370"/>
          </a:xfrm>
          <a:prstGeom prst="rect">
            <a:avLst/>
          </a:prstGeom>
          <a:noFill/>
          <a:ln>
            <a:noFill/>
          </a:ln>
        </p:spPr>
      </p:pic>
      <p:pic>
        <p:nvPicPr>
          <p:cNvPr id="567" name="Google Shape;567;p28"/>
          <p:cNvPicPr preferRelativeResize="0"/>
          <p:nvPr/>
        </p:nvPicPr>
        <p:blipFill rotWithShape="1">
          <a:blip r:embed="rId7">
            <a:alphaModFix/>
          </a:blip>
          <a:srcRect b="0" l="0" r="0" t="0"/>
          <a:stretch/>
        </p:blipFill>
        <p:spPr>
          <a:xfrm>
            <a:off x="3901483" y="2942724"/>
            <a:ext cx="11269893" cy="5428877"/>
          </a:xfrm>
          <a:prstGeom prst="rect">
            <a:avLst/>
          </a:prstGeom>
          <a:noFill/>
          <a:ln>
            <a:noFill/>
          </a:ln>
        </p:spPr>
      </p:pic>
      <p:pic>
        <p:nvPicPr>
          <p:cNvPr id="568" name="Google Shape;568;p28"/>
          <p:cNvPicPr preferRelativeResize="0"/>
          <p:nvPr/>
        </p:nvPicPr>
        <p:blipFill rotWithShape="1">
          <a:blip r:embed="rId8">
            <a:alphaModFix/>
          </a:blip>
          <a:srcRect b="0" l="0" r="0" t="0"/>
          <a:stretch/>
        </p:blipFill>
        <p:spPr>
          <a:xfrm>
            <a:off x="20963185" y="4014448"/>
            <a:ext cx="1509066" cy="520622"/>
          </a:xfrm>
          <a:prstGeom prst="rect">
            <a:avLst/>
          </a:prstGeom>
          <a:noFill/>
          <a:ln>
            <a:noFill/>
          </a:ln>
        </p:spPr>
      </p:pic>
      <p:pic>
        <p:nvPicPr>
          <p:cNvPr id="569" name="Google Shape;569;p28"/>
          <p:cNvPicPr preferRelativeResize="0"/>
          <p:nvPr/>
        </p:nvPicPr>
        <p:blipFill rotWithShape="1">
          <a:blip r:embed="rId9">
            <a:alphaModFix/>
          </a:blip>
          <a:srcRect b="0" l="0" r="0" t="0"/>
          <a:stretch/>
        </p:blipFill>
        <p:spPr>
          <a:xfrm>
            <a:off x="19245178" y="4567251"/>
            <a:ext cx="1131555" cy="1301555"/>
          </a:xfrm>
          <a:prstGeom prst="rect">
            <a:avLst/>
          </a:prstGeom>
          <a:noFill/>
          <a:ln>
            <a:noFill/>
          </a:ln>
        </p:spPr>
      </p:pic>
      <p:pic>
        <p:nvPicPr>
          <p:cNvPr id="570" name="Google Shape;570;p28"/>
          <p:cNvPicPr preferRelativeResize="0"/>
          <p:nvPr/>
        </p:nvPicPr>
        <p:blipFill rotWithShape="1">
          <a:blip r:embed="rId10">
            <a:alphaModFix/>
          </a:blip>
          <a:srcRect b="0" l="0" r="0" t="0"/>
          <a:stretch/>
        </p:blipFill>
        <p:spPr>
          <a:xfrm>
            <a:off x="19155340" y="5395351"/>
            <a:ext cx="1184632" cy="390470"/>
          </a:xfrm>
          <a:prstGeom prst="rect">
            <a:avLst/>
          </a:prstGeom>
          <a:noFill/>
          <a:ln>
            <a:noFill/>
          </a:ln>
        </p:spPr>
      </p:pic>
      <p:pic>
        <p:nvPicPr>
          <p:cNvPr id="571" name="Google Shape;571;p28"/>
          <p:cNvPicPr preferRelativeResize="0"/>
          <p:nvPr/>
        </p:nvPicPr>
        <p:blipFill rotWithShape="1">
          <a:blip r:embed="rId11">
            <a:alphaModFix/>
          </a:blip>
          <a:srcRect b="0" l="0" r="0" t="0"/>
          <a:stretch/>
        </p:blipFill>
        <p:spPr>
          <a:xfrm>
            <a:off x="19328525" y="5875300"/>
            <a:ext cx="1270825" cy="521257"/>
          </a:xfrm>
          <a:prstGeom prst="rect">
            <a:avLst/>
          </a:prstGeom>
          <a:noFill/>
          <a:ln>
            <a:noFill/>
          </a:ln>
        </p:spPr>
      </p:pic>
      <p:pic>
        <p:nvPicPr>
          <p:cNvPr id="572" name="Google Shape;572;p28"/>
          <p:cNvPicPr preferRelativeResize="0"/>
          <p:nvPr/>
        </p:nvPicPr>
        <p:blipFill rotWithShape="1">
          <a:blip r:embed="rId12">
            <a:alphaModFix/>
          </a:blip>
          <a:srcRect b="0" l="0" r="0" t="0"/>
          <a:stretch/>
        </p:blipFill>
        <p:spPr>
          <a:xfrm>
            <a:off x="19742460" y="4681534"/>
            <a:ext cx="238095" cy="47619"/>
          </a:xfrm>
          <a:prstGeom prst="rect">
            <a:avLst/>
          </a:prstGeom>
          <a:noFill/>
          <a:ln>
            <a:noFill/>
          </a:ln>
        </p:spPr>
      </p:pic>
      <p:pic>
        <p:nvPicPr>
          <p:cNvPr id="573" name="Google Shape;573;p28"/>
          <p:cNvPicPr preferRelativeResize="0"/>
          <p:nvPr/>
        </p:nvPicPr>
        <p:blipFill rotWithShape="1">
          <a:blip r:embed="rId13">
            <a:alphaModFix/>
          </a:blip>
          <a:srcRect b="0" l="0" r="0" t="0"/>
          <a:stretch/>
        </p:blipFill>
        <p:spPr>
          <a:xfrm>
            <a:off x="20631666" y="4492635"/>
            <a:ext cx="1208696" cy="1376168"/>
          </a:xfrm>
          <a:prstGeom prst="rect">
            <a:avLst/>
          </a:prstGeom>
          <a:noFill/>
          <a:ln>
            <a:noFill/>
          </a:ln>
        </p:spPr>
      </p:pic>
      <p:pic>
        <p:nvPicPr>
          <p:cNvPr id="574" name="Google Shape;574;p28"/>
          <p:cNvPicPr preferRelativeResize="0"/>
          <p:nvPr/>
        </p:nvPicPr>
        <p:blipFill rotWithShape="1">
          <a:blip r:embed="rId14">
            <a:alphaModFix/>
          </a:blip>
          <a:srcRect b="0" l="0" r="0" t="0"/>
          <a:stretch/>
        </p:blipFill>
        <p:spPr>
          <a:xfrm>
            <a:off x="20541826" y="5395351"/>
            <a:ext cx="1239392" cy="390470"/>
          </a:xfrm>
          <a:prstGeom prst="rect">
            <a:avLst/>
          </a:prstGeom>
          <a:noFill/>
          <a:ln>
            <a:noFill/>
          </a:ln>
        </p:spPr>
      </p:pic>
      <p:pic>
        <p:nvPicPr>
          <p:cNvPr id="575" name="Google Shape;575;p28"/>
          <p:cNvPicPr preferRelativeResize="0"/>
          <p:nvPr/>
        </p:nvPicPr>
        <p:blipFill rotWithShape="1">
          <a:blip r:embed="rId15">
            <a:alphaModFix/>
          </a:blip>
          <a:srcRect b="0" l="0" r="0" t="0"/>
          <a:stretch/>
        </p:blipFill>
        <p:spPr>
          <a:xfrm>
            <a:off x="20715010" y="5875300"/>
            <a:ext cx="1270825" cy="521257"/>
          </a:xfrm>
          <a:prstGeom prst="rect">
            <a:avLst/>
          </a:prstGeom>
          <a:noFill/>
          <a:ln>
            <a:noFill/>
          </a:ln>
        </p:spPr>
      </p:pic>
      <p:pic>
        <p:nvPicPr>
          <p:cNvPr id="576" name="Google Shape;576;p28"/>
          <p:cNvPicPr preferRelativeResize="0"/>
          <p:nvPr/>
        </p:nvPicPr>
        <p:blipFill rotWithShape="1">
          <a:blip r:embed="rId16">
            <a:alphaModFix/>
          </a:blip>
          <a:srcRect b="0" l="0" r="0" t="0"/>
          <a:stretch/>
        </p:blipFill>
        <p:spPr>
          <a:xfrm>
            <a:off x="21128944" y="4681534"/>
            <a:ext cx="238095" cy="47619"/>
          </a:xfrm>
          <a:prstGeom prst="rect">
            <a:avLst/>
          </a:prstGeom>
          <a:noFill/>
          <a:ln>
            <a:noFill/>
          </a:ln>
        </p:spPr>
      </p:pic>
      <p:pic>
        <p:nvPicPr>
          <p:cNvPr id="577" name="Google Shape;577;p28"/>
          <p:cNvPicPr preferRelativeResize="0"/>
          <p:nvPr/>
        </p:nvPicPr>
        <p:blipFill rotWithShape="1">
          <a:blip r:embed="rId17">
            <a:alphaModFix/>
          </a:blip>
          <a:srcRect b="0" l="0" r="0" t="0"/>
          <a:stretch/>
        </p:blipFill>
        <p:spPr>
          <a:xfrm>
            <a:off x="22018142" y="4473588"/>
            <a:ext cx="1185522" cy="1376168"/>
          </a:xfrm>
          <a:prstGeom prst="rect">
            <a:avLst/>
          </a:prstGeom>
          <a:noFill/>
          <a:ln>
            <a:noFill/>
          </a:ln>
        </p:spPr>
      </p:pic>
      <p:pic>
        <p:nvPicPr>
          <p:cNvPr id="578" name="Google Shape;578;p28"/>
          <p:cNvPicPr preferRelativeResize="0"/>
          <p:nvPr/>
        </p:nvPicPr>
        <p:blipFill rotWithShape="1">
          <a:blip r:embed="rId18">
            <a:alphaModFix/>
          </a:blip>
          <a:srcRect b="0" l="0" r="0" t="0"/>
          <a:stretch/>
        </p:blipFill>
        <p:spPr>
          <a:xfrm>
            <a:off x="21928313" y="5376304"/>
            <a:ext cx="1343675" cy="390470"/>
          </a:xfrm>
          <a:prstGeom prst="rect">
            <a:avLst/>
          </a:prstGeom>
          <a:noFill/>
          <a:ln>
            <a:noFill/>
          </a:ln>
        </p:spPr>
      </p:pic>
      <p:pic>
        <p:nvPicPr>
          <p:cNvPr id="579" name="Google Shape;579;p28"/>
          <p:cNvPicPr preferRelativeResize="0"/>
          <p:nvPr/>
        </p:nvPicPr>
        <p:blipFill rotWithShape="1">
          <a:blip r:embed="rId15">
            <a:alphaModFix/>
          </a:blip>
          <a:srcRect b="0" l="0" r="0" t="0"/>
          <a:stretch/>
        </p:blipFill>
        <p:spPr>
          <a:xfrm>
            <a:off x="22101495" y="5856253"/>
            <a:ext cx="1270825" cy="521257"/>
          </a:xfrm>
          <a:prstGeom prst="rect">
            <a:avLst/>
          </a:prstGeom>
          <a:noFill/>
          <a:ln>
            <a:noFill/>
          </a:ln>
        </p:spPr>
      </p:pic>
      <p:pic>
        <p:nvPicPr>
          <p:cNvPr id="580" name="Google Shape;580;p28"/>
          <p:cNvPicPr preferRelativeResize="0"/>
          <p:nvPr/>
        </p:nvPicPr>
        <p:blipFill rotWithShape="1">
          <a:blip r:embed="rId16">
            <a:alphaModFix/>
          </a:blip>
          <a:srcRect b="0" l="0" r="0" t="0"/>
          <a:stretch/>
        </p:blipFill>
        <p:spPr>
          <a:xfrm>
            <a:off x="22515429" y="4662487"/>
            <a:ext cx="238095" cy="47619"/>
          </a:xfrm>
          <a:prstGeom prst="rect">
            <a:avLst/>
          </a:prstGeom>
          <a:noFill/>
          <a:ln>
            <a:noFill/>
          </a:ln>
        </p:spPr>
      </p:pic>
      <p:pic>
        <p:nvPicPr>
          <p:cNvPr id="581" name="Google Shape;581;p28"/>
          <p:cNvPicPr preferRelativeResize="0"/>
          <p:nvPr/>
        </p:nvPicPr>
        <p:blipFill rotWithShape="1">
          <a:blip r:embed="rId19">
            <a:alphaModFix/>
          </a:blip>
          <a:srcRect b="0" l="0" r="0" t="0"/>
          <a:stretch/>
        </p:blipFill>
        <p:spPr>
          <a:xfrm>
            <a:off x="23404629" y="4473588"/>
            <a:ext cx="1124253" cy="1376168"/>
          </a:xfrm>
          <a:prstGeom prst="rect">
            <a:avLst/>
          </a:prstGeom>
          <a:noFill/>
          <a:ln>
            <a:noFill/>
          </a:ln>
        </p:spPr>
      </p:pic>
      <p:pic>
        <p:nvPicPr>
          <p:cNvPr id="582" name="Google Shape;582;p28"/>
          <p:cNvPicPr preferRelativeResize="0"/>
          <p:nvPr/>
        </p:nvPicPr>
        <p:blipFill rotWithShape="1">
          <a:blip r:embed="rId20">
            <a:alphaModFix/>
          </a:blip>
          <a:srcRect b="0" l="0" r="0" t="0"/>
          <a:stretch/>
        </p:blipFill>
        <p:spPr>
          <a:xfrm>
            <a:off x="23314799" y="5376304"/>
            <a:ext cx="1090825" cy="390470"/>
          </a:xfrm>
          <a:prstGeom prst="rect">
            <a:avLst/>
          </a:prstGeom>
          <a:noFill/>
          <a:ln>
            <a:noFill/>
          </a:ln>
        </p:spPr>
      </p:pic>
      <p:pic>
        <p:nvPicPr>
          <p:cNvPr id="583" name="Google Shape;583;p28"/>
          <p:cNvPicPr preferRelativeResize="0"/>
          <p:nvPr/>
        </p:nvPicPr>
        <p:blipFill rotWithShape="1">
          <a:blip r:embed="rId15">
            <a:alphaModFix/>
          </a:blip>
          <a:srcRect b="0" l="0" r="0" t="0"/>
          <a:stretch/>
        </p:blipFill>
        <p:spPr>
          <a:xfrm>
            <a:off x="23487979" y="5856253"/>
            <a:ext cx="1270825" cy="521257"/>
          </a:xfrm>
          <a:prstGeom prst="rect">
            <a:avLst/>
          </a:prstGeom>
          <a:noFill/>
          <a:ln>
            <a:noFill/>
          </a:ln>
        </p:spPr>
      </p:pic>
      <p:pic>
        <p:nvPicPr>
          <p:cNvPr id="584" name="Google Shape;584;p28"/>
          <p:cNvPicPr preferRelativeResize="0"/>
          <p:nvPr/>
        </p:nvPicPr>
        <p:blipFill rotWithShape="1">
          <a:blip r:embed="rId16">
            <a:alphaModFix/>
          </a:blip>
          <a:srcRect b="0" l="0" r="0" t="0"/>
          <a:stretch/>
        </p:blipFill>
        <p:spPr>
          <a:xfrm>
            <a:off x="23901914" y="4662487"/>
            <a:ext cx="238095" cy="47619"/>
          </a:xfrm>
          <a:prstGeom prst="rect">
            <a:avLst/>
          </a:prstGeom>
          <a:noFill/>
          <a:ln>
            <a:noFill/>
          </a:ln>
        </p:spPr>
      </p:pic>
      <p:sp>
        <p:nvSpPr>
          <p:cNvPr id="585" name="Google Shape;585;p28"/>
          <p:cNvSpPr txBox="1"/>
          <p:nvPr/>
        </p:nvSpPr>
        <p:spPr>
          <a:xfrm>
            <a:off x="6094325" y="3800075"/>
            <a:ext cx="7325700" cy="17724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2600">
                <a:solidFill>
                  <a:srgbClr val="4B6972"/>
                </a:solidFill>
              </a:rPr>
              <a:t>텍스트 및 주식</a:t>
            </a:r>
            <a:r>
              <a:rPr b="1" lang="en-US" sz="4100">
                <a:solidFill>
                  <a:srgbClr val="4B6972"/>
                </a:solidFill>
              </a:rPr>
              <a:t> </a:t>
            </a:r>
            <a:endParaRPr b="1" sz="4100">
              <a:solidFill>
                <a:srgbClr val="4B6972"/>
              </a:solidFill>
            </a:endParaRPr>
          </a:p>
          <a:p>
            <a:pPr indent="0" lvl="0" marL="0" marR="0" rtl="0" algn="ctr">
              <a:lnSpc>
                <a:spcPct val="115000"/>
              </a:lnSpc>
              <a:spcBef>
                <a:spcPts val="0"/>
              </a:spcBef>
              <a:spcAft>
                <a:spcPts val="0"/>
              </a:spcAft>
              <a:buNone/>
            </a:pPr>
            <a:r>
              <a:rPr b="1" lang="en-US" sz="6200">
                <a:solidFill>
                  <a:schemeClr val="lt1"/>
                </a:solidFill>
              </a:rPr>
              <a:t>데이터 분석</a:t>
            </a:r>
            <a:endParaRPr b="1" sz="6200">
              <a:solidFill>
                <a:schemeClr val="lt1"/>
              </a:solidFill>
            </a:endParaRPr>
          </a:p>
        </p:txBody>
      </p:sp>
      <p:sp>
        <p:nvSpPr>
          <p:cNvPr id="586" name="Google Shape;586;p28"/>
          <p:cNvSpPr txBox="1"/>
          <p:nvPr/>
        </p:nvSpPr>
        <p:spPr>
          <a:xfrm>
            <a:off x="4217376" y="6132000"/>
            <a:ext cx="36924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rgbClr val="A69685"/>
                </a:solidFill>
              </a:rPr>
              <a:t>Sentiment Analysis</a:t>
            </a:r>
            <a:endParaRPr b="1" sz="2300">
              <a:solidFill>
                <a:srgbClr val="A69685"/>
              </a:solidFill>
            </a:endParaRPr>
          </a:p>
          <a:p>
            <a:pPr indent="0" lvl="0" marL="0" marR="0" rtl="0" algn="ctr">
              <a:spcBef>
                <a:spcPts val="0"/>
              </a:spcBef>
              <a:spcAft>
                <a:spcPts val="0"/>
              </a:spcAft>
              <a:buNone/>
            </a:pPr>
            <a:r>
              <a:rPr b="1" lang="en-US" sz="2300">
                <a:solidFill>
                  <a:srgbClr val="A69685"/>
                </a:solidFill>
              </a:rPr>
              <a:t>Lexicon</a:t>
            </a:r>
            <a:endParaRPr b="1" sz="2300">
              <a:solidFill>
                <a:srgbClr val="A69685"/>
              </a:solidFill>
            </a:endParaRPr>
          </a:p>
        </p:txBody>
      </p:sp>
      <p:sp>
        <p:nvSpPr>
          <p:cNvPr id="587" name="Google Shape;587;p28"/>
          <p:cNvSpPr txBox="1"/>
          <p:nvPr/>
        </p:nvSpPr>
        <p:spPr>
          <a:xfrm>
            <a:off x="7910976" y="6132000"/>
            <a:ext cx="36924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rgbClr val="A69685"/>
                </a:solidFill>
              </a:rPr>
              <a:t>Machine Learning</a:t>
            </a:r>
            <a:endParaRPr b="1" sz="2300">
              <a:solidFill>
                <a:srgbClr val="A69685"/>
              </a:solidFill>
            </a:endParaRPr>
          </a:p>
          <a:p>
            <a:pPr indent="0" lvl="0" marL="0" marR="0" rtl="0" algn="ctr">
              <a:spcBef>
                <a:spcPts val="0"/>
              </a:spcBef>
              <a:spcAft>
                <a:spcPts val="0"/>
              </a:spcAft>
              <a:buNone/>
            </a:pPr>
            <a:r>
              <a:rPr b="1" lang="en-US" sz="2300">
                <a:solidFill>
                  <a:srgbClr val="A69685"/>
                </a:solidFill>
              </a:rPr>
              <a:t>Deep Learning</a:t>
            </a:r>
            <a:endParaRPr b="1" sz="2300">
              <a:solidFill>
                <a:srgbClr val="A69685"/>
              </a:solidFill>
            </a:endParaRPr>
          </a:p>
        </p:txBody>
      </p:sp>
      <p:sp>
        <p:nvSpPr>
          <p:cNvPr id="588" name="Google Shape;588;p28"/>
          <p:cNvSpPr txBox="1"/>
          <p:nvPr/>
        </p:nvSpPr>
        <p:spPr>
          <a:xfrm>
            <a:off x="11604576" y="6132000"/>
            <a:ext cx="36924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rgbClr val="A69685"/>
                </a:solidFill>
              </a:rPr>
              <a:t>Ensemble</a:t>
            </a:r>
            <a:endParaRPr b="1" sz="2300">
              <a:solidFill>
                <a:srgbClr val="A69685"/>
              </a:solidFill>
            </a:endParaRPr>
          </a:p>
          <a:p>
            <a:pPr indent="0" lvl="0" marL="0" marR="0" rtl="0" algn="ctr">
              <a:spcBef>
                <a:spcPts val="0"/>
              </a:spcBef>
              <a:spcAft>
                <a:spcPts val="0"/>
              </a:spcAft>
              <a:buNone/>
            </a:pPr>
            <a:r>
              <a:rPr b="1" lang="en-US" sz="2300">
                <a:solidFill>
                  <a:srgbClr val="A69685"/>
                </a:solidFill>
              </a:rPr>
              <a:t>Modeling</a:t>
            </a:r>
            <a:endParaRPr b="1" sz="2300">
              <a:solidFill>
                <a:srgbClr val="A6968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29"/>
          <p:cNvSpPr/>
          <p:nvPr/>
        </p:nvSpPr>
        <p:spPr>
          <a:xfrm>
            <a:off x="2199550" y="1812412"/>
            <a:ext cx="15071700" cy="7800600"/>
          </a:xfrm>
          <a:prstGeom prst="rect">
            <a:avLst/>
          </a:prstGeom>
          <a:solidFill>
            <a:srgbClr val="83A1A9">
              <a:alpha val="5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Google Shape;595;p29"/>
          <p:cNvSpPr/>
          <p:nvPr/>
        </p:nvSpPr>
        <p:spPr>
          <a:xfrm>
            <a:off x="5899624" y="3351759"/>
            <a:ext cx="7815900" cy="42246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6194995" y="3776738"/>
            <a:ext cx="3160800" cy="1760700"/>
          </a:xfrm>
          <a:prstGeom prst="rect">
            <a:avLst/>
          </a:prstGeom>
          <a:solidFill>
            <a:srgbClr val="FFF2CC"/>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KOSELF 추가 사전</a:t>
            </a:r>
            <a:endParaRPr sz="2000"/>
          </a:p>
        </p:txBody>
      </p:sp>
      <p:sp>
        <p:nvSpPr>
          <p:cNvPr id="597" name="Google Shape;597;p29"/>
          <p:cNvSpPr/>
          <p:nvPr/>
        </p:nvSpPr>
        <p:spPr>
          <a:xfrm>
            <a:off x="2557506" y="4171208"/>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뉴스 데이터</a:t>
            </a:r>
            <a:endParaRPr sz="1900"/>
          </a:p>
        </p:txBody>
      </p:sp>
      <p:sp>
        <p:nvSpPr>
          <p:cNvPr id="598" name="Google Shape;598;p29"/>
          <p:cNvSpPr/>
          <p:nvPr/>
        </p:nvSpPr>
        <p:spPr>
          <a:xfrm>
            <a:off x="2557506" y="6139124"/>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t>YouTube 스크립트</a:t>
            </a:r>
            <a:endParaRPr sz="1700"/>
          </a:p>
        </p:txBody>
      </p:sp>
      <p:sp>
        <p:nvSpPr>
          <p:cNvPr id="599" name="Google Shape;599;p29"/>
          <p:cNvSpPr/>
          <p:nvPr/>
        </p:nvSpPr>
        <p:spPr>
          <a:xfrm>
            <a:off x="2557506" y="8107040"/>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주가 데이터</a:t>
            </a:r>
            <a:endParaRPr sz="1900"/>
          </a:p>
        </p:txBody>
      </p:sp>
      <p:cxnSp>
        <p:nvCxnSpPr>
          <p:cNvPr id="600" name="Google Shape;600;p29"/>
          <p:cNvCxnSpPr/>
          <p:nvPr/>
        </p:nvCxnSpPr>
        <p:spPr>
          <a:xfrm>
            <a:off x="8974807" y="6486813"/>
            <a:ext cx="1136100" cy="0"/>
          </a:xfrm>
          <a:prstGeom prst="straightConnector1">
            <a:avLst/>
          </a:prstGeom>
          <a:noFill/>
          <a:ln cap="flat" cmpd="sng" w="19050">
            <a:solidFill>
              <a:srgbClr val="1F2A4B"/>
            </a:solidFill>
            <a:prstDash val="solid"/>
            <a:round/>
            <a:headEnd len="med" w="med" type="none"/>
            <a:tailEnd len="med" w="med" type="triangle"/>
          </a:ln>
        </p:spPr>
      </p:cxnSp>
      <p:sp>
        <p:nvSpPr>
          <p:cNvPr id="601" name="Google Shape;601;p29"/>
          <p:cNvSpPr/>
          <p:nvPr/>
        </p:nvSpPr>
        <p:spPr>
          <a:xfrm>
            <a:off x="6200095" y="5688213"/>
            <a:ext cx="3160800" cy="1760700"/>
          </a:xfrm>
          <a:prstGeom prst="rect">
            <a:avLst/>
          </a:prstGeom>
          <a:solidFill>
            <a:srgbClr val="EBEEF0"/>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리뷰 감성</a:t>
            </a:r>
            <a:r>
              <a:rPr lang="en-US" sz="2000"/>
              <a:t> 사전</a:t>
            </a:r>
            <a:endParaRPr sz="2000"/>
          </a:p>
        </p:txBody>
      </p:sp>
      <p:sp>
        <p:nvSpPr>
          <p:cNvPr id="602" name="Google Shape;602;p29"/>
          <p:cNvSpPr/>
          <p:nvPr/>
        </p:nvSpPr>
        <p:spPr>
          <a:xfrm>
            <a:off x="6936578" y="4364104"/>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A 언론사</a:t>
            </a:r>
            <a:endParaRPr sz="1900"/>
          </a:p>
        </p:txBody>
      </p:sp>
      <p:sp>
        <p:nvSpPr>
          <p:cNvPr id="603" name="Google Shape;603;p29"/>
          <p:cNvSpPr/>
          <p:nvPr/>
        </p:nvSpPr>
        <p:spPr>
          <a:xfrm>
            <a:off x="6936578" y="6258037"/>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C 채널</a:t>
            </a:r>
            <a:endParaRPr sz="1900"/>
          </a:p>
        </p:txBody>
      </p:sp>
      <p:sp>
        <p:nvSpPr>
          <p:cNvPr id="604" name="Google Shape;604;p29"/>
          <p:cNvSpPr/>
          <p:nvPr/>
        </p:nvSpPr>
        <p:spPr>
          <a:xfrm>
            <a:off x="6239237" y="1915900"/>
            <a:ext cx="31608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업종 · 종목 이슈</a:t>
            </a:r>
            <a:endParaRPr sz="1900"/>
          </a:p>
        </p:txBody>
      </p:sp>
      <p:cxnSp>
        <p:nvCxnSpPr>
          <p:cNvPr id="605" name="Google Shape;605;p29"/>
          <p:cNvCxnSpPr>
            <a:stCxn id="598" idx="4"/>
          </p:cNvCxnSpPr>
          <p:nvPr/>
        </p:nvCxnSpPr>
        <p:spPr>
          <a:xfrm>
            <a:off x="5054292" y="6641584"/>
            <a:ext cx="854400" cy="0"/>
          </a:xfrm>
          <a:prstGeom prst="straightConnector1">
            <a:avLst/>
          </a:prstGeom>
          <a:noFill/>
          <a:ln cap="flat" cmpd="sng" w="19050">
            <a:solidFill>
              <a:srgbClr val="1F2A4B"/>
            </a:solidFill>
            <a:prstDash val="solid"/>
            <a:round/>
            <a:headEnd len="med" w="med" type="none"/>
            <a:tailEnd len="med" w="med" type="triangle"/>
          </a:ln>
        </p:spPr>
      </p:cxnSp>
      <p:cxnSp>
        <p:nvCxnSpPr>
          <p:cNvPr id="606" name="Google Shape;606;p29"/>
          <p:cNvCxnSpPr>
            <a:stCxn id="599" idx="4"/>
          </p:cNvCxnSpPr>
          <p:nvPr/>
        </p:nvCxnSpPr>
        <p:spPr>
          <a:xfrm>
            <a:off x="5054292" y="8609500"/>
            <a:ext cx="9163200" cy="0"/>
          </a:xfrm>
          <a:prstGeom prst="straightConnector1">
            <a:avLst/>
          </a:prstGeom>
          <a:noFill/>
          <a:ln cap="flat" cmpd="sng" w="19050">
            <a:solidFill>
              <a:srgbClr val="1F2A4B"/>
            </a:solidFill>
            <a:prstDash val="solid"/>
            <a:round/>
            <a:headEnd len="med" w="med" type="none"/>
            <a:tailEnd len="med" w="med" type="triangle"/>
          </a:ln>
        </p:spPr>
      </p:cxnSp>
      <p:cxnSp>
        <p:nvCxnSpPr>
          <p:cNvPr id="607" name="Google Shape;607;p29"/>
          <p:cNvCxnSpPr/>
          <p:nvPr/>
        </p:nvCxnSpPr>
        <p:spPr>
          <a:xfrm>
            <a:off x="13715563" y="5276055"/>
            <a:ext cx="501600" cy="0"/>
          </a:xfrm>
          <a:prstGeom prst="straightConnector1">
            <a:avLst/>
          </a:prstGeom>
          <a:noFill/>
          <a:ln cap="flat" cmpd="sng" w="19050">
            <a:solidFill>
              <a:srgbClr val="1F2A4B"/>
            </a:solidFill>
            <a:prstDash val="solid"/>
            <a:round/>
            <a:headEnd len="med" w="med" type="none"/>
            <a:tailEnd len="med" w="med" type="triangle"/>
          </a:ln>
        </p:spPr>
      </p:cxnSp>
      <p:sp>
        <p:nvSpPr>
          <p:cNvPr id="608" name="Google Shape;608;p29"/>
          <p:cNvSpPr/>
          <p:nvPr/>
        </p:nvSpPr>
        <p:spPr>
          <a:xfrm>
            <a:off x="6936578" y="4932355"/>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B 언론사</a:t>
            </a:r>
            <a:endParaRPr sz="1900"/>
          </a:p>
        </p:txBody>
      </p:sp>
      <p:sp>
        <p:nvSpPr>
          <p:cNvPr id="609" name="Google Shape;609;p29"/>
          <p:cNvSpPr/>
          <p:nvPr/>
        </p:nvSpPr>
        <p:spPr>
          <a:xfrm>
            <a:off x="6936578" y="6844746"/>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D 채널</a:t>
            </a:r>
            <a:endParaRPr sz="1900"/>
          </a:p>
        </p:txBody>
      </p:sp>
      <p:sp>
        <p:nvSpPr>
          <p:cNvPr id="610" name="Google Shape;610;p29"/>
          <p:cNvSpPr/>
          <p:nvPr/>
        </p:nvSpPr>
        <p:spPr>
          <a:xfrm>
            <a:off x="14206960" y="3351759"/>
            <a:ext cx="2320500" cy="57603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US" sz="1900"/>
              <a:t>미디어 이슈 </a:t>
            </a:r>
            <a:endParaRPr sz="1900"/>
          </a:p>
          <a:p>
            <a:pPr indent="0" lvl="0" marL="0" rtl="0" algn="ctr">
              <a:lnSpc>
                <a:spcPct val="150000"/>
              </a:lnSpc>
              <a:spcBef>
                <a:spcPts val="0"/>
              </a:spcBef>
              <a:spcAft>
                <a:spcPts val="0"/>
              </a:spcAft>
              <a:buNone/>
            </a:pPr>
            <a:r>
              <a:rPr lang="en-US" sz="1900"/>
              <a:t>&amp;</a:t>
            </a:r>
            <a:endParaRPr sz="1900"/>
          </a:p>
          <a:p>
            <a:pPr indent="0" lvl="0" marL="0" rtl="0" algn="ctr">
              <a:lnSpc>
                <a:spcPct val="150000"/>
              </a:lnSpc>
              <a:spcBef>
                <a:spcPts val="0"/>
              </a:spcBef>
              <a:spcAft>
                <a:spcPts val="0"/>
              </a:spcAft>
              <a:buNone/>
            </a:pPr>
            <a:r>
              <a:rPr lang="en-US" sz="1900"/>
              <a:t>시계열 예측</a:t>
            </a:r>
            <a:endParaRPr sz="1900"/>
          </a:p>
          <a:p>
            <a:pPr indent="0" lvl="0" marL="0" rtl="0" algn="l">
              <a:lnSpc>
                <a:spcPct val="150000"/>
              </a:lnSpc>
              <a:spcBef>
                <a:spcPts val="0"/>
              </a:spcBef>
              <a:spcAft>
                <a:spcPts val="0"/>
              </a:spcAft>
              <a:buNone/>
            </a:pPr>
            <a:r>
              <a:t/>
            </a:r>
            <a:endParaRPr sz="1900"/>
          </a:p>
          <a:p>
            <a:pPr indent="0" lvl="0" marL="0" rtl="0" algn="ctr">
              <a:lnSpc>
                <a:spcPct val="150000"/>
              </a:lnSpc>
              <a:spcBef>
                <a:spcPts val="0"/>
              </a:spcBef>
              <a:spcAft>
                <a:spcPts val="0"/>
              </a:spcAft>
              <a:buNone/>
            </a:pPr>
            <a:r>
              <a:rPr lang="en-US" sz="1900"/>
              <a:t>상승 / 하락</a:t>
            </a:r>
            <a:endParaRPr sz="1900"/>
          </a:p>
          <a:p>
            <a:pPr indent="0" lvl="0" marL="0" rtl="0" algn="ctr">
              <a:lnSpc>
                <a:spcPct val="150000"/>
              </a:lnSpc>
              <a:spcBef>
                <a:spcPts val="0"/>
              </a:spcBef>
              <a:spcAft>
                <a:spcPts val="0"/>
              </a:spcAft>
              <a:buNone/>
            </a:pPr>
            <a:r>
              <a:rPr lang="en-US" sz="1900"/>
              <a:t>분류 분석</a:t>
            </a:r>
            <a:endParaRPr sz="1900"/>
          </a:p>
          <a:p>
            <a:pPr indent="0" lvl="0" marL="0" rtl="0" algn="ctr">
              <a:lnSpc>
                <a:spcPct val="150000"/>
              </a:lnSpc>
              <a:spcBef>
                <a:spcPts val="0"/>
              </a:spcBef>
              <a:spcAft>
                <a:spcPts val="0"/>
              </a:spcAft>
              <a:buNone/>
            </a:pPr>
            <a:r>
              <a:t/>
            </a:r>
            <a:endParaRPr sz="1900"/>
          </a:p>
        </p:txBody>
      </p:sp>
      <p:sp>
        <p:nvSpPr>
          <p:cNvPr id="611" name="Google Shape;611;p29"/>
          <p:cNvSpPr/>
          <p:nvPr/>
        </p:nvSpPr>
        <p:spPr>
          <a:xfrm>
            <a:off x="14361958" y="3521997"/>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FFFFFF"/>
                </a:solidFill>
              </a:rPr>
              <a:t>5</a:t>
            </a:r>
            <a:endParaRPr b="1" sz="2300">
              <a:solidFill>
                <a:srgbClr val="FFFFFF"/>
              </a:solidFill>
            </a:endParaRPr>
          </a:p>
        </p:txBody>
      </p:sp>
      <p:sp>
        <p:nvSpPr>
          <p:cNvPr id="612" name="Google Shape;612;p29"/>
          <p:cNvSpPr/>
          <p:nvPr/>
        </p:nvSpPr>
        <p:spPr>
          <a:xfrm>
            <a:off x="8121350" y="8170600"/>
            <a:ext cx="4360800" cy="882300"/>
          </a:xfrm>
          <a:prstGeom prst="rect">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시계열 예측</a:t>
            </a:r>
            <a:endParaRPr sz="1900"/>
          </a:p>
          <a:p>
            <a:pPr indent="0" lvl="0" marL="0" rtl="0" algn="ctr">
              <a:spcBef>
                <a:spcPts val="0"/>
              </a:spcBef>
              <a:spcAft>
                <a:spcPts val="0"/>
              </a:spcAft>
              <a:buNone/>
            </a:pPr>
            <a:r>
              <a:rPr lang="en-US" sz="1900"/>
              <a:t>LSTM • Fbprophet</a:t>
            </a:r>
            <a:r>
              <a:rPr lang="en-US" sz="1900">
                <a:solidFill>
                  <a:schemeClr val="dk1"/>
                </a:solidFill>
              </a:rPr>
              <a:t> • </a:t>
            </a:r>
            <a:r>
              <a:rPr lang="en-US" sz="1900"/>
              <a:t>RL • ARIMA</a:t>
            </a:r>
            <a:endParaRPr sz="1900"/>
          </a:p>
        </p:txBody>
      </p:sp>
      <p:sp>
        <p:nvSpPr>
          <p:cNvPr id="613" name="Google Shape;613;p29"/>
          <p:cNvSpPr/>
          <p:nvPr/>
        </p:nvSpPr>
        <p:spPr>
          <a:xfrm>
            <a:off x="6239237" y="2511802"/>
            <a:ext cx="3160800" cy="11508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1"/>
                </a:solidFill>
              </a:rPr>
              <a:t>뉴스 기사</a:t>
            </a:r>
            <a:endParaRPr sz="1900">
              <a:solidFill>
                <a:schemeClr val="dk1"/>
              </a:solidFill>
            </a:endParaRPr>
          </a:p>
          <a:p>
            <a:pPr indent="0" lvl="0" marL="0" rtl="0" algn="ctr">
              <a:spcBef>
                <a:spcPts val="0"/>
              </a:spcBef>
              <a:spcAft>
                <a:spcPts val="0"/>
              </a:spcAft>
              <a:buNone/>
            </a:pPr>
            <a:r>
              <a:rPr lang="en-US" sz="1900">
                <a:solidFill>
                  <a:schemeClr val="dk1"/>
                </a:solidFill>
              </a:rPr>
              <a:t>워드 클라우드</a:t>
            </a:r>
            <a:endParaRPr sz="1900">
              <a:solidFill>
                <a:schemeClr val="dk1"/>
              </a:solidFill>
            </a:endParaRPr>
          </a:p>
        </p:txBody>
      </p:sp>
      <p:cxnSp>
        <p:nvCxnSpPr>
          <p:cNvPr id="614" name="Google Shape;614;p29"/>
          <p:cNvCxnSpPr>
            <a:stCxn id="596" idx="3"/>
          </p:cNvCxnSpPr>
          <p:nvPr/>
        </p:nvCxnSpPr>
        <p:spPr>
          <a:xfrm>
            <a:off x="9355795" y="4657088"/>
            <a:ext cx="793500" cy="0"/>
          </a:xfrm>
          <a:prstGeom prst="straightConnector1">
            <a:avLst/>
          </a:prstGeom>
          <a:noFill/>
          <a:ln cap="flat" cmpd="sng" w="19050">
            <a:solidFill>
              <a:srgbClr val="1F2A4B"/>
            </a:solidFill>
            <a:prstDash val="solid"/>
            <a:round/>
            <a:headEnd len="med" w="med" type="none"/>
            <a:tailEnd len="med" w="med" type="triangle"/>
          </a:ln>
        </p:spPr>
      </p:cxnSp>
      <p:sp>
        <p:nvSpPr>
          <p:cNvPr id="615" name="Google Shape;615;p29"/>
          <p:cNvSpPr/>
          <p:nvPr/>
        </p:nvSpPr>
        <p:spPr>
          <a:xfrm>
            <a:off x="10122669" y="4234771"/>
            <a:ext cx="3322500" cy="27252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감성점수 계산</a:t>
            </a:r>
            <a:endParaRPr sz="1900"/>
          </a:p>
          <a:p>
            <a:pPr indent="0" lvl="0" marL="0" rtl="0" algn="ctr">
              <a:spcBef>
                <a:spcPts val="0"/>
              </a:spcBef>
              <a:spcAft>
                <a:spcPts val="0"/>
              </a:spcAft>
              <a:buNone/>
            </a:pPr>
            <a:r>
              <a:t/>
            </a:r>
            <a:endParaRPr sz="1900"/>
          </a:p>
          <a:p>
            <a:pPr indent="0" lvl="0" marL="0" rtl="0" algn="ctr">
              <a:spcBef>
                <a:spcPts val="0"/>
              </a:spcBef>
              <a:spcAft>
                <a:spcPts val="0"/>
              </a:spcAft>
              <a:buNone/>
            </a:pPr>
            <a:r>
              <a:rPr lang="en-US" sz="1900"/>
              <a:t>앙상블 모델 Feature로 사용</a:t>
            </a:r>
            <a:endParaRPr sz="1900"/>
          </a:p>
        </p:txBody>
      </p:sp>
      <p:sp>
        <p:nvSpPr>
          <p:cNvPr id="616" name="Google Shape;616;p29"/>
          <p:cNvSpPr/>
          <p:nvPr/>
        </p:nvSpPr>
        <p:spPr>
          <a:xfrm>
            <a:off x="10203532" y="43272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FFFFFF"/>
                </a:solidFill>
              </a:rPr>
              <a:t>3</a:t>
            </a:r>
            <a:endParaRPr b="1" sz="2300">
              <a:solidFill>
                <a:srgbClr val="FFFFFF"/>
              </a:solidFill>
            </a:endParaRPr>
          </a:p>
        </p:txBody>
      </p:sp>
      <p:sp>
        <p:nvSpPr>
          <p:cNvPr id="617" name="Google Shape;617;p29"/>
          <p:cNvSpPr/>
          <p:nvPr/>
        </p:nvSpPr>
        <p:spPr>
          <a:xfrm>
            <a:off x="6030434"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113687"/>
                </a:solidFill>
              </a:rPr>
              <a:t>1</a:t>
            </a:r>
            <a:endParaRPr b="1" sz="2300">
              <a:solidFill>
                <a:srgbClr val="113687"/>
              </a:solidFill>
            </a:endParaRPr>
          </a:p>
        </p:txBody>
      </p:sp>
      <p:sp>
        <p:nvSpPr>
          <p:cNvPr id="618" name="Google Shape;618;p29"/>
          <p:cNvSpPr/>
          <p:nvPr/>
        </p:nvSpPr>
        <p:spPr>
          <a:xfrm>
            <a:off x="14310900" y="7727125"/>
            <a:ext cx="2112600" cy="10050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등락 </a:t>
            </a:r>
            <a:r>
              <a:rPr lang="en-US" sz="1900"/>
              <a:t>예측 확률 제공</a:t>
            </a:r>
            <a:endParaRPr sz="1900"/>
          </a:p>
        </p:txBody>
      </p:sp>
      <p:sp>
        <p:nvSpPr>
          <p:cNvPr id="619" name="Google Shape;619;p29"/>
          <p:cNvSpPr/>
          <p:nvPr/>
        </p:nvSpPr>
        <p:spPr>
          <a:xfrm>
            <a:off x="10110762" y="2569099"/>
            <a:ext cx="3322500" cy="10932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주식 감성 분석 기준</a:t>
            </a:r>
            <a:endParaRPr sz="1900"/>
          </a:p>
          <a:p>
            <a:pPr indent="0" lvl="0" marL="0" rtl="0" algn="ctr">
              <a:spcBef>
                <a:spcPts val="0"/>
              </a:spcBef>
              <a:spcAft>
                <a:spcPts val="0"/>
              </a:spcAft>
              <a:buNone/>
            </a:pPr>
            <a:r>
              <a:rPr lang="en-US" sz="1900"/>
              <a:t>웹 페이지 노출</a:t>
            </a:r>
            <a:endParaRPr sz="1900"/>
          </a:p>
        </p:txBody>
      </p:sp>
      <p:sp>
        <p:nvSpPr>
          <p:cNvPr id="620" name="Google Shape;620;p29"/>
          <p:cNvSpPr/>
          <p:nvPr/>
        </p:nvSpPr>
        <p:spPr>
          <a:xfrm>
            <a:off x="9783099"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113687"/>
                </a:solidFill>
              </a:rPr>
              <a:t>2</a:t>
            </a:r>
            <a:endParaRPr b="1" sz="2300">
              <a:solidFill>
                <a:srgbClr val="113687"/>
              </a:solidFill>
            </a:endParaRPr>
          </a:p>
        </p:txBody>
      </p:sp>
      <p:cxnSp>
        <p:nvCxnSpPr>
          <p:cNvPr id="621" name="Google Shape;621;p29"/>
          <p:cNvCxnSpPr/>
          <p:nvPr/>
        </p:nvCxnSpPr>
        <p:spPr>
          <a:xfrm>
            <a:off x="5054292" y="4673625"/>
            <a:ext cx="854400" cy="0"/>
          </a:xfrm>
          <a:prstGeom prst="straightConnector1">
            <a:avLst/>
          </a:prstGeom>
          <a:noFill/>
          <a:ln cap="flat" cmpd="sng" w="19050">
            <a:solidFill>
              <a:srgbClr val="1F2A4B"/>
            </a:solidFill>
            <a:prstDash val="solid"/>
            <a:round/>
            <a:headEnd len="med" w="med" type="none"/>
            <a:tailEnd len="med" w="med" type="triangle"/>
          </a:ln>
        </p:spPr>
      </p:cxnSp>
      <p:sp>
        <p:nvSpPr>
          <p:cNvPr id="622" name="Google Shape;622;p29"/>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623" name="Google Shape;623;p29"/>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624" name="Google Shape;624;p29"/>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625" name="Google Shape;625;p29"/>
          <p:cNvSpPr/>
          <p:nvPr/>
        </p:nvSpPr>
        <p:spPr>
          <a:xfrm>
            <a:off x="7455157" y="82939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FFFFFF"/>
                </a:solidFill>
              </a:rPr>
              <a:t>4</a:t>
            </a:r>
            <a:endParaRPr b="1" sz="2300">
              <a:solidFill>
                <a:srgbClr val="FFFFFF"/>
              </a:solidFill>
            </a:endParaRPr>
          </a:p>
        </p:txBody>
      </p:sp>
      <p:sp>
        <p:nvSpPr>
          <p:cNvPr id="626" name="Google Shape;626;p29"/>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627" name="Google Shape;627;p29"/>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분석 모형</a:t>
            </a:r>
            <a:endParaRPr b="1" sz="29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631" name="Shape 631"/>
        <p:cNvGrpSpPr/>
        <p:nvPr/>
      </p:nvGrpSpPr>
      <p:grpSpPr>
        <a:xfrm>
          <a:off x="0" y="0"/>
          <a:ext cx="0" cy="0"/>
          <a:chOff x="0" y="0"/>
          <a:chExt cx="0" cy="0"/>
        </a:xfrm>
      </p:grpSpPr>
      <p:pic>
        <p:nvPicPr>
          <p:cNvPr id="632" name="Google Shape;632;p30"/>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633" name="Google Shape;633;p30"/>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634" name="Google Shape;634;p30"/>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635" name="Google Shape;635;p30"/>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636" name="Google Shape;636;p30"/>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637" name="Google Shape;637;p30"/>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638" name="Google Shape;638;p30"/>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639" name="Google Shape;639;p30"/>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640" name="Google Shape;640;p30"/>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641" name="Google Shape;641;p30"/>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642" name="Google Shape;642;p30"/>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643" name="Google Shape;643;p30"/>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644" name="Google Shape;644;p30"/>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645" name="Google Shape;645;p30"/>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646" name="Google Shape;646;p30"/>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647" name="Google Shape;647;p30"/>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648" name="Google Shape;648;p30"/>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649" name="Google Shape;649;p30"/>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650" name="Google Shape;650;p30"/>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rPr>
              <a:t>감성분석</a:t>
            </a:r>
            <a:endParaRPr/>
          </a:p>
        </p:txBody>
      </p:sp>
      <p:sp>
        <p:nvSpPr>
          <p:cNvPr id="651" name="Google Shape;651;p30"/>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652" name="Google Shape;652;p30"/>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653" name="Google Shape;653;p30"/>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654" name="Google Shape;654;p30"/>
          <p:cNvSpPr txBox="1"/>
          <p:nvPr/>
        </p:nvSpPr>
        <p:spPr>
          <a:xfrm>
            <a:off x="471725" y="19909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2-1</a:t>
            </a:r>
            <a:endParaRPr sz="4300"/>
          </a:p>
        </p:txBody>
      </p:sp>
      <p:sp>
        <p:nvSpPr>
          <p:cNvPr id="655" name="Google Shape;655;p30"/>
          <p:cNvSpPr txBox="1"/>
          <p:nvPr/>
        </p:nvSpPr>
        <p:spPr>
          <a:xfrm>
            <a:off x="1729450" y="4210400"/>
            <a:ext cx="7399200" cy="6312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감성사전</a:t>
            </a:r>
            <a:endParaRPr b="1" sz="29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9" name="Shape 659"/>
        <p:cNvGrpSpPr/>
        <p:nvPr/>
      </p:nvGrpSpPr>
      <p:grpSpPr>
        <a:xfrm>
          <a:off x="0" y="0"/>
          <a:ext cx="0" cy="0"/>
          <a:chOff x="0" y="0"/>
          <a:chExt cx="0" cy="0"/>
        </a:xfrm>
      </p:grpSpPr>
      <p:grpSp>
        <p:nvGrpSpPr>
          <p:cNvPr id="660" name="Google Shape;660;p31"/>
          <p:cNvGrpSpPr/>
          <p:nvPr/>
        </p:nvGrpSpPr>
        <p:grpSpPr>
          <a:xfrm>
            <a:off x="19961981" y="6132529"/>
            <a:ext cx="5116538" cy="2066612"/>
            <a:chOff x="1194487" y="5262540"/>
            <a:chExt cx="5116538" cy="2066612"/>
          </a:xfrm>
        </p:grpSpPr>
        <p:pic>
          <p:nvPicPr>
            <p:cNvPr id="661" name="Google Shape;661;p31"/>
            <p:cNvPicPr preferRelativeResize="0"/>
            <p:nvPr/>
          </p:nvPicPr>
          <p:blipFill rotWithShape="1">
            <a:blip r:embed="rId3">
              <a:alphaModFix/>
            </a:blip>
            <a:srcRect b="0" l="0" r="0" t="0"/>
            <a:stretch/>
          </p:blipFill>
          <p:spPr>
            <a:xfrm>
              <a:off x="1617143" y="5262540"/>
              <a:ext cx="4693882" cy="9987"/>
            </a:xfrm>
            <a:prstGeom prst="rect">
              <a:avLst/>
            </a:prstGeom>
            <a:noFill/>
            <a:ln>
              <a:noFill/>
            </a:ln>
          </p:spPr>
        </p:pic>
        <p:pic>
          <p:nvPicPr>
            <p:cNvPr id="662" name="Google Shape;662;p31"/>
            <p:cNvPicPr preferRelativeResize="0"/>
            <p:nvPr/>
          </p:nvPicPr>
          <p:blipFill rotWithShape="1">
            <a:blip r:embed="rId4">
              <a:alphaModFix/>
            </a:blip>
            <a:srcRect b="0" l="0" r="0" t="0"/>
            <a:stretch/>
          </p:blipFill>
          <p:spPr>
            <a:xfrm>
              <a:off x="1194487" y="6913378"/>
              <a:ext cx="1333333" cy="9524"/>
            </a:xfrm>
            <a:prstGeom prst="rect">
              <a:avLst/>
            </a:prstGeom>
            <a:noFill/>
            <a:ln>
              <a:noFill/>
            </a:ln>
          </p:spPr>
        </p:pic>
        <p:pic>
          <p:nvPicPr>
            <p:cNvPr id="663" name="Google Shape;663;p31"/>
            <p:cNvPicPr preferRelativeResize="0"/>
            <p:nvPr/>
          </p:nvPicPr>
          <p:blipFill rotWithShape="1">
            <a:blip r:embed="rId5">
              <a:alphaModFix/>
            </a:blip>
            <a:srcRect b="0" l="0" r="0" t="0"/>
            <a:stretch/>
          </p:blipFill>
          <p:spPr>
            <a:xfrm rot="5400000">
              <a:off x="996569" y="7119009"/>
              <a:ext cx="410761" cy="9524"/>
            </a:xfrm>
            <a:prstGeom prst="rect">
              <a:avLst/>
            </a:prstGeom>
            <a:noFill/>
            <a:ln>
              <a:noFill/>
            </a:ln>
          </p:spPr>
        </p:pic>
        <p:pic>
          <p:nvPicPr>
            <p:cNvPr id="664" name="Google Shape;664;p31"/>
            <p:cNvPicPr preferRelativeResize="0"/>
            <p:nvPr/>
          </p:nvPicPr>
          <p:blipFill rotWithShape="1">
            <a:blip r:embed="rId6">
              <a:alphaModFix/>
            </a:blip>
            <a:srcRect b="0" l="0" r="0" t="0"/>
            <a:stretch/>
          </p:blipFill>
          <p:spPr>
            <a:xfrm rot="5400000">
              <a:off x="2308833" y="7117871"/>
              <a:ext cx="410761" cy="9524"/>
            </a:xfrm>
            <a:prstGeom prst="rect">
              <a:avLst/>
            </a:prstGeom>
            <a:noFill/>
            <a:ln>
              <a:noFill/>
            </a:ln>
          </p:spPr>
        </p:pic>
        <p:pic>
          <p:nvPicPr>
            <p:cNvPr id="665" name="Google Shape;665;p31"/>
            <p:cNvPicPr preferRelativeResize="0"/>
            <p:nvPr/>
          </p:nvPicPr>
          <p:blipFill rotWithShape="1">
            <a:blip r:embed="rId7">
              <a:alphaModFix/>
            </a:blip>
            <a:srcRect b="0" l="0" r="0" t="0"/>
            <a:stretch/>
          </p:blipFill>
          <p:spPr>
            <a:xfrm>
              <a:off x="3780952" y="6898167"/>
              <a:ext cx="1266667" cy="9524"/>
            </a:xfrm>
            <a:prstGeom prst="rect">
              <a:avLst/>
            </a:prstGeom>
            <a:noFill/>
            <a:ln>
              <a:noFill/>
            </a:ln>
          </p:spPr>
        </p:pic>
        <p:pic>
          <p:nvPicPr>
            <p:cNvPr id="666" name="Google Shape;666;p31"/>
            <p:cNvPicPr preferRelativeResize="0"/>
            <p:nvPr/>
          </p:nvPicPr>
          <p:blipFill rotWithShape="1">
            <a:blip r:embed="rId8">
              <a:alphaModFix/>
            </a:blip>
            <a:srcRect b="0" l="0" r="0" t="0"/>
            <a:stretch/>
          </p:blipFill>
          <p:spPr>
            <a:xfrm rot="5400000">
              <a:off x="4842989" y="7102661"/>
              <a:ext cx="410761" cy="9524"/>
            </a:xfrm>
            <a:prstGeom prst="rect">
              <a:avLst/>
            </a:prstGeom>
            <a:noFill/>
            <a:ln>
              <a:noFill/>
            </a:ln>
          </p:spPr>
        </p:pic>
      </p:grpSp>
      <p:grpSp>
        <p:nvGrpSpPr>
          <p:cNvPr id="667" name="Google Shape;667;p31"/>
          <p:cNvGrpSpPr/>
          <p:nvPr/>
        </p:nvGrpSpPr>
        <p:grpSpPr>
          <a:xfrm>
            <a:off x="20382143" y="5751622"/>
            <a:ext cx="4669131" cy="2760594"/>
            <a:chOff x="1614649" y="4881632"/>
            <a:chExt cx="4669131" cy="2760594"/>
          </a:xfrm>
        </p:grpSpPr>
        <p:pic>
          <p:nvPicPr>
            <p:cNvPr id="668" name="Google Shape;668;p31"/>
            <p:cNvPicPr preferRelativeResize="0"/>
            <p:nvPr/>
          </p:nvPicPr>
          <p:blipFill rotWithShape="1">
            <a:blip r:embed="rId9">
              <a:alphaModFix/>
            </a:blip>
            <a:srcRect b="0" l="0" r="0" t="0"/>
            <a:stretch/>
          </p:blipFill>
          <p:spPr>
            <a:xfrm rot="5400000">
              <a:off x="5087892" y="6441605"/>
              <a:ext cx="2380952" cy="10824"/>
            </a:xfrm>
            <a:prstGeom prst="rect">
              <a:avLst/>
            </a:prstGeom>
            <a:noFill/>
            <a:ln>
              <a:noFill/>
            </a:ln>
          </p:spPr>
        </p:pic>
        <p:pic>
          <p:nvPicPr>
            <p:cNvPr id="669" name="Google Shape;669;p31"/>
            <p:cNvPicPr preferRelativeResize="0"/>
            <p:nvPr/>
          </p:nvPicPr>
          <p:blipFill rotWithShape="1">
            <a:blip r:embed="rId10">
              <a:alphaModFix/>
            </a:blip>
            <a:srcRect b="0" l="0" r="0" t="0"/>
            <a:stretch/>
          </p:blipFill>
          <p:spPr>
            <a:xfrm rot="5400000">
              <a:off x="2593956" y="6446649"/>
              <a:ext cx="2380952" cy="10202"/>
            </a:xfrm>
            <a:prstGeom prst="rect">
              <a:avLst/>
            </a:prstGeom>
            <a:noFill/>
            <a:ln>
              <a:noFill/>
            </a:ln>
          </p:spPr>
        </p:pic>
        <p:pic>
          <p:nvPicPr>
            <p:cNvPr id="670" name="Google Shape;670;p31"/>
            <p:cNvPicPr preferRelativeResize="0"/>
            <p:nvPr/>
          </p:nvPicPr>
          <p:blipFill rotWithShape="1">
            <a:blip r:embed="rId11">
              <a:alphaModFix/>
            </a:blip>
            <a:srcRect b="0" l="0" r="0" t="0"/>
            <a:stretch/>
          </p:blipFill>
          <p:spPr>
            <a:xfrm rot="5400000">
              <a:off x="599510" y="5896771"/>
              <a:ext cx="2040481" cy="10202"/>
            </a:xfrm>
            <a:prstGeom prst="rect">
              <a:avLst/>
            </a:prstGeom>
            <a:noFill/>
            <a:ln>
              <a:noFill/>
            </a:ln>
          </p:spPr>
        </p:pic>
      </p:grpSp>
      <p:pic>
        <p:nvPicPr>
          <p:cNvPr id="671" name="Google Shape;671;p31"/>
          <p:cNvPicPr preferRelativeResize="0"/>
          <p:nvPr/>
        </p:nvPicPr>
        <p:blipFill rotWithShape="1">
          <a:blip r:embed="rId12">
            <a:alphaModFix/>
          </a:blip>
          <a:srcRect b="0" l="0" r="0" t="0"/>
          <a:stretch/>
        </p:blipFill>
        <p:spPr>
          <a:xfrm>
            <a:off x="21574338" y="6265227"/>
            <a:ext cx="1948218" cy="285714"/>
          </a:xfrm>
          <a:prstGeom prst="rect">
            <a:avLst/>
          </a:prstGeom>
          <a:noFill/>
          <a:ln>
            <a:noFill/>
          </a:ln>
        </p:spPr>
      </p:pic>
      <p:pic>
        <p:nvPicPr>
          <p:cNvPr id="672" name="Google Shape;672;p31"/>
          <p:cNvPicPr preferRelativeResize="0"/>
          <p:nvPr/>
        </p:nvPicPr>
        <p:blipFill rotWithShape="1">
          <a:blip r:embed="rId13">
            <a:alphaModFix/>
          </a:blip>
          <a:srcRect b="0" l="0" r="0" t="0"/>
          <a:stretch/>
        </p:blipFill>
        <p:spPr>
          <a:xfrm>
            <a:off x="21930073" y="6288086"/>
            <a:ext cx="922382" cy="275549"/>
          </a:xfrm>
          <a:prstGeom prst="rect">
            <a:avLst/>
          </a:prstGeom>
          <a:noFill/>
          <a:ln>
            <a:noFill/>
          </a:ln>
        </p:spPr>
      </p:pic>
      <p:pic>
        <p:nvPicPr>
          <p:cNvPr id="673" name="Google Shape;673;p31"/>
          <p:cNvPicPr preferRelativeResize="0"/>
          <p:nvPr/>
        </p:nvPicPr>
        <p:blipFill rotWithShape="1">
          <a:blip r:embed="rId14">
            <a:alphaModFix/>
          </a:blip>
          <a:srcRect b="0" l="0" r="0" t="0"/>
          <a:stretch/>
        </p:blipFill>
        <p:spPr>
          <a:xfrm>
            <a:off x="21564813" y="6779513"/>
            <a:ext cx="1948218" cy="670482"/>
          </a:xfrm>
          <a:prstGeom prst="rect">
            <a:avLst/>
          </a:prstGeom>
          <a:noFill/>
          <a:ln>
            <a:noFill/>
          </a:ln>
        </p:spPr>
      </p:pic>
      <p:pic>
        <p:nvPicPr>
          <p:cNvPr id="674" name="Google Shape;674;p31"/>
          <p:cNvPicPr preferRelativeResize="0"/>
          <p:nvPr/>
        </p:nvPicPr>
        <p:blipFill rotWithShape="1">
          <a:blip r:embed="rId15">
            <a:alphaModFix/>
          </a:blip>
          <a:srcRect b="0" l="0" r="0" t="0"/>
          <a:stretch/>
        </p:blipFill>
        <p:spPr>
          <a:xfrm>
            <a:off x="21911028" y="6913009"/>
            <a:ext cx="1170185" cy="462052"/>
          </a:xfrm>
          <a:prstGeom prst="rect">
            <a:avLst/>
          </a:prstGeom>
          <a:noFill/>
          <a:ln>
            <a:noFill/>
          </a:ln>
        </p:spPr>
      </p:pic>
      <p:pic>
        <p:nvPicPr>
          <p:cNvPr id="675" name="Google Shape;675;p31"/>
          <p:cNvPicPr preferRelativeResize="0"/>
          <p:nvPr/>
        </p:nvPicPr>
        <p:blipFill rotWithShape="1">
          <a:blip r:embed="rId16">
            <a:alphaModFix/>
          </a:blip>
          <a:srcRect b="0" l="0" r="0" t="0"/>
          <a:stretch/>
        </p:blipFill>
        <p:spPr>
          <a:xfrm>
            <a:off x="19434159" y="5720465"/>
            <a:ext cx="1948218" cy="285714"/>
          </a:xfrm>
          <a:prstGeom prst="rect">
            <a:avLst/>
          </a:prstGeom>
          <a:noFill/>
          <a:ln>
            <a:noFill/>
          </a:ln>
        </p:spPr>
      </p:pic>
      <p:pic>
        <p:nvPicPr>
          <p:cNvPr id="676" name="Google Shape;676;p31"/>
          <p:cNvPicPr preferRelativeResize="0"/>
          <p:nvPr/>
        </p:nvPicPr>
        <p:blipFill rotWithShape="1">
          <a:blip r:embed="rId17">
            <a:alphaModFix/>
          </a:blip>
          <a:srcRect b="0" l="0" r="0" t="0"/>
          <a:stretch/>
        </p:blipFill>
        <p:spPr>
          <a:xfrm>
            <a:off x="19996380" y="5758564"/>
            <a:ext cx="550631" cy="260311"/>
          </a:xfrm>
          <a:prstGeom prst="rect">
            <a:avLst/>
          </a:prstGeom>
          <a:noFill/>
          <a:ln>
            <a:noFill/>
          </a:ln>
        </p:spPr>
      </p:pic>
      <p:pic>
        <p:nvPicPr>
          <p:cNvPr id="677" name="Google Shape;677;p31"/>
          <p:cNvPicPr preferRelativeResize="0"/>
          <p:nvPr/>
        </p:nvPicPr>
        <p:blipFill rotWithShape="1">
          <a:blip r:embed="rId18">
            <a:alphaModFix/>
          </a:blip>
          <a:srcRect b="0" l="0" r="0" t="0"/>
          <a:stretch/>
        </p:blipFill>
        <p:spPr>
          <a:xfrm>
            <a:off x="19434159" y="6265227"/>
            <a:ext cx="1948218" cy="285714"/>
          </a:xfrm>
          <a:prstGeom prst="rect">
            <a:avLst/>
          </a:prstGeom>
          <a:noFill/>
          <a:ln>
            <a:noFill/>
          </a:ln>
        </p:spPr>
      </p:pic>
      <p:pic>
        <p:nvPicPr>
          <p:cNvPr id="678" name="Google Shape;678;p31"/>
          <p:cNvPicPr preferRelativeResize="0"/>
          <p:nvPr/>
        </p:nvPicPr>
        <p:blipFill rotWithShape="1">
          <a:blip r:embed="rId19">
            <a:alphaModFix/>
          </a:blip>
          <a:srcRect b="0" l="0" r="0" t="0"/>
          <a:stretch/>
        </p:blipFill>
        <p:spPr>
          <a:xfrm>
            <a:off x="19780370" y="6288086"/>
            <a:ext cx="1171264" cy="275549"/>
          </a:xfrm>
          <a:prstGeom prst="rect">
            <a:avLst/>
          </a:prstGeom>
          <a:noFill/>
          <a:ln>
            <a:noFill/>
          </a:ln>
        </p:spPr>
      </p:pic>
      <p:pic>
        <p:nvPicPr>
          <p:cNvPr id="679" name="Google Shape;679;p31"/>
          <p:cNvPicPr preferRelativeResize="0"/>
          <p:nvPr/>
        </p:nvPicPr>
        <p:blipFill rotWithShape="1">
          <a:blip r:embed="rId20">
            <a:alphaModFix/>
          </a:blip>
          <a:srcRect b="0" l="0" r="0" t="0"/>
          <a:stretch/>
        </p:blipFill>
        <p:spPr>
          <a:xfrm>
            <a:off x="19424636" y="6779513"/>
            <a:ext cx="1948218" cy="670482"/>
          </a:xfrm>
          <a:prstGeom prst="rect">
            <a:avLst/>
          </a:prstGeom>
          <a:noFill/>
          <a:ln>
            <a:noFill/>
          </a:ln>
        </p:spPr>
      </p:pic>
      <p:pic>
        <p:nvPicPr>
          <p:cNvPr id="680" name="Google Shape;680;p31"/>
          <p:cNvPicPr preferRelativeResize="0"/>
          <p:nvPr/>
        </p:nvPicPr>
        <p:blipFill rotWithShape="1">
          <a:blip r:embed="rId21">
            <a:alphaModFix/>
          </a:blip>
          <a:srcRect b="0" l="0" r="0" t="0"/>
          <a:stretch/>
        </p:blipFill>
        <p:spPr>
          <a:xfrm>
            <a:off x="19751798" y="6913009"/>
            <a:ext cx="1207454" cy="462052"/>
          </a:xfrm>
          <a:prstGeom prst="rect">
            <a:avLst/>
          </a:prstGeom>
          <a:noFill/>
          <a:ln>
            <a:noFill/>
          </a:ln>
        </p:spPr>
      </p:pic>
      <p:pic>
        <p:nvPicPr>
          <p:cNvPr id="681" name="Google Shape;681;p31"/>
          <p:cNvPicPr preferRelativeResize="0"/>
          <p:nvPr/>
        </p:nvPicPr>
        <p:blipFill rotWithShape="1">
          <a:blip r:embed="rId22">
            <a:alphaModFix/>
          </a:blip>
          <a:srcRect b="0" l="0" r="0" t="0"/>
          <a:stretch/>
        </p:blipFill>
        <p:spPr>
          <a:xfrm>
            <a:off x="23714513" y="6265227"/>
            <a:ext cx="1948218" cy="285714"/>
          </a:xfrm>
          <a:prstGeom prst="rect">
            <a:avLst/>
          </a:prstGeom>
          <a:noFill/>
          <a:ln>
            <a:noFill/>
          </a:ln>
        </p:spPr>
      </p:pic>
      <p:pic>
        <p:nvPicPr>
          <p:cNvPr id="682" name="Google Shape;682;p31"/>
          <p:cNvPicPr preferRelativeResize="0"/>
          <p:nvPr/>
        </p:nvPicPr>
        <p:blipFill rotWithShape="1">
          <a:blip r:embed="rId23">
            <a:alphaModFix/>
          </a:blip>
          <a:srcRect b="0" l="0" r="0" t="0"/>
          <a:stretch/>
        </p:blipFill>
        <p:spPr>
          <a:xfrm>
            <a:off x="23768570" y="6303323"/>
            <a:ext cx="1721937" cy="260311"/>
          </a:xfrm>
          <a:prstGeom prst="rect">
            <a:avLst/>
          </a:prstGeom>
          <a:noFill/>
          <a:ln>
            <a:noFill/>
          </a:ln>
        </p:spPr>
      </p:pic>
      <p:pic>
        <p:nvPicPr>
          <p:cNvPr id="683" name="Google Shape;683;p31"/>
          <p:cNvPicPr preferRelativeResize="0"/>
          <p:nvPr/>
        </p:nvPicPr>
        <p:blipFill rotWithShape="1">
          <a:blip r:embed="rId24">
            <a:alphaModFix/>
          </a:blip>
          <a:srcRect b="0" l="0" r="0" t="0"/>
          <a:stretch/>
        </p:blipFill>
        <p:spPr>
          <a:xfrm>
            <a:off x="21559098" y="5690465"/>
            <a:ext cx="2604532" cy="373324"/>
          </a:xfrm>
          <a:prstGeom prst="rect">
            <a:avLst/>
          </a:prstGeom>
          <a:noFill/>
          <a:ln>
            <a:noFill/>
          </a:ln>
        </p:spPr>
      </p:pic>
      <p:pic>
        <p:nvPicPr>
          <p:cNvPr id="684" name="Google Shape;684;p31"/>
          <p:cNvPicPr preferRelativeResize="0"/>
          <p:nvPr/>
        </p:nvPicPr>
        <p:blipFill rotWithShape="1">
          <a:blip r:embed="rId25">
            <a:alphaModFix/>
          </a:blip>
          <a:srcRect b="0" l="0" r="0" t="0"/>
          <a:stretch/>
        </p:blipFill>
        <p:spPr>
          <a:xfrm>
            <a:off x="19424636" y="8122026"/>
            <a:ext cx="1168426" cy="480695"/>
          </a:xfrm>
          <a:prstGeom prst="rect">
            <a:avLst/>
          </a:prstGeom>
          <a:noFill/>
          <a:ln>
            <a:noFill/>
          </a:ln>
        </p:spPr>
      </p:pic>
      <p:pic>
        <p:nvPicPr>
          <p:cNvPr id="685" name="Google Shape;685;p31"/>
          <p:cNvPicPr preferRelativeResize="0"/>
          <p:nvPr/>
        </p:nvPicPr>
        <p:blipFill rotWithShape="1">
          <a:blip r:embed="rId26">
            <a:alphaModFix/>
          </a:blip>
          <a:srcRect b="0" l="0" r="0" t="0"/>
          <a:stretch/>
        </p:blipFill>
        <p:spPr>
          <a:xfrm>
            <a:off x="20692053" y="8122026"/>
            <a:ext cx="1168426" cy="480695"/>
          </a:xfrm>
          <a:prstGeom prst="rect">
            <a:avLst/>
          </a:prstGeom>
          <a:noFill/>
          <a:ln>
            <a:noFill/>
          </a:ln>
        </p:spPr>
      </p:pic>
      <p:pic>
        <p:nvPicPr>
          <p:cNvPr id="686" name="Google Shape;686;p31"/>
          <p:cNvPicPr preferRelativeResize="0"/>
          <p:nvPr/>
        </p:nvPicPr>
        <p:blipFill rotWithShape="1">
          <a:blip r:embed="rId27">
            <a:alphaModFix/>
          </a:blip>
          <a:srcRect b="0" l="0" r="0" t="0"/>
          <a:stretch/>
        </p:blipFill>
        <p:spPr>
          <a:xfrm>
            <a:off x="21959470" y="8122026"/>
            <a:ext cx="1168426" cy="480695"/>
          </a:xfrm>
          <a:prstGeom prst="rect">
            <a:avLst/>
          </a:prstGeom>
          <a:noFill/>
          <a:ln>
            <a:noFill/>
          </a:ln>
        </p:spPr>
      </p:pic>
      <p:pic>
        <p:nvPicPr>
          <p:cNvPr id="687" name="Google Shape;687;p31"/>
          <p:cNvPicPr preferRelativeResize="0"/>
          <p:nvPr/>
        </p:nvPicPr>
        <p:blipFill rotWithShape="1">
          <a:blip r:embed="rId27">
            <a:alphaModFix/>
          </a:blip>
          <a:srcRect b="0" l="0" r="0" t="0"/>
          <a:stretch/>
        </p:blipFill>
        <p:spPr>
          <a:xfrm>
            <a:off x="23226888" y="8122026"/>
            <a:ext cx="1168426" cy="480695"/>
          </a:xfrm>
          <a:prstGeom prst="rect">
            <a:avLst/>
          </a:prstGeom>
          <a:noFill/>
          <a:ln>
            <a:noFill/>
          </a:ln>
        </p:spPr>
      </p:pic>
      <p:pic>
        <p:nvPicPr>
          <p:cNvPr id="688" name="Google Shape;688;p31"/>
          <p:cNvPicPr preferRelativeResize="0"/>
          <p:nvPr/>
        </p:nvPicPr>
        <p:blipFill rotWithShape="1">
          <a:blip r:embed="rId27">
            <a:alphaModFix/>
          </a:blip>
          <a:srcRect b="0" l="0" r="0" t="0"/>
          <a:stretch/>
        </p:blipFill>
        <p:spPr>
          <a:xfrm>
            <a:off x="24494305" y="8122026"/>
            <a:ext cx="1168426" cy="480695"/>
          </a:xfrm>
          <a:prstGeom prst="rect">
            <a:avLst/>
          </a:prstGeom>
          <a:noFill/>
          <a:ln>
            <a:noFill/>
          </a:ln>
        </p:spPr>
      </p:pic>
      <p:pic>
        <p:nvPicPr>
          <p:cNvPr id="689" name="Google Shape;689;p31"/>
          <p:cNvPicPr preferRelativeResize="0"/>
          <p:nvPr/>
        </p:nvPicPr>
        <p:blipFill rotWithShape="1">
          <a:blip r:embed="rId28">
            <a:alphaModFix/>
          </a:blip>
          <a:srcRect b="0" l="0" r="0" t="0"/>
          <a:stretch/>
        </p:blipFill>
        <p:spPr>
          <a:xfrm>
            <a:off x="19739202" y="8203017"/>
            <a:ext cx="566805" cy="339496"/>
          </a:xfrm>
          <a:prstGeom prst="rect">
            <a:avLst/>
          </a:prstGeom>
          <a:noFill/>
          <a:ln>
            <a:noFill/>
          </a:ln>
        </p:spPr>
      </p:pic>
      <p:pic>
        <p:nvPicPr>
          <p:cNvPr id="690" name="Google Shape;690;p31"/>
          <p:cNvPicPr preferRelativeResize="0"/>
          <p:nvPr/>
        </p:nvPicPr>
        <p:blipFill rotWithShape="1">
          <a:blip r:embed="rId29">
            <a:alphaModFix/>
          </a:blip>
          <a:srcRect b="0" l="0" r="0" t="0"/>
          <a:stretch/>
        </p:blipFill>
        <p:spPr>
          <a:xfrm>
            <a:off x="20833931" y="8212545"/>
            <a:ext cx="739518" cy="339496"/>
          </a:xfrm>
          <a:prstGeom prst="rect">
            <a:avLst/>
          </a:prstGeom>
          <a:noFill/>
          <a:ln>
            <a:noFill/>
          </a:ln>
        </p:spPr>
      </p:pic>
      <p:pic>
        <p:nvPicPr>
          <p:cNvPr id="691" name="Google Shape;691;p31"/>
          <p:cNvPicPr preferRelativeResize="0"/>
          <p:nvPr/>
        </p:nvPicPr>
        <p:blipFill rotWithShape="1">
          <a:blip r:embed="rId30">
            <a:alphaModFix/>
          </a:blip>
          <a:srcRect b="0" l="0" r="0" t="0"/>
          <a:stretch/>
        </p:blipFill>
        <p:spPr>
          <a:xfrm>
            <a:off x="22106113" y="8212541"/>
            <a:ext cx="715443" cy="337769"/>
          </a:xfrm>
          <a:prstGeom prst="rect">
            <a:avLst/>
          </a:prstGeom>
          <a:noFill/>
          <a:ln>
            <a:noFill/>
          </a:ln>
        </p:spPr>
      </p:pic>
      <p:pic>
        <p:nvPicPr>
          <p:cNvPr id="692" name="Google Shape;692;p31"/>
          <p:cNvPicPr preferRelativeResize="0"/>
          <p:nvPr/>
        </p:nvPicPr>
        <p:blipFill rotWithShape="1">
          <a:blip r:embed="rId31">
            <a:alphaModFix/>
          </a:blip>
          <a:srcRect b="0" l="0" r="0" t="0"/>
          <a:stretch/>
        </p:blipFill>
        <p:spPr>
          <a:xfrm>
            <a:off x="23365198" y="8286185"/>
            <a:ext cx="624778" cy="208249"/>
          </a:xfrm>
          <a:prstGeom prst="rect">
            <a:avLst/>
          </a:prstGeom>
          <a:noFill/>
          <a:ln>
            <a:noFill/>
          </a:ln>
        </p:spPr>
      </p:pic>
      <p:pic>
        <p:nvPicPr>
          <p:cNvPr id="693" name="Google Shape;693;p31"/>
          <p:cNvPicPr preferRelativeResize="0"/>
          <p:nvPr/>
        </p:nvPicPr>
        <p:blipFill rotWithShape="1">
          <a:blip r:embed="rId32">
            <a:alphaModFix/>
          </a:blip>
          <a:srcRect b="0" l="0" r="0" t="0"/>
          <a:stretch/>
        </p:blipFill>
        <p:spPr>
          <a:xfrm>
            <a:off x="24654342" y="8212541"/>
            <a:ext cx="779187" cy="337769"/>
          </a:xfrm>
          <a:prstGeom prst="rect">
            <a:avLst/>
          </a:prstGeom>
          <a:noFill/>
          <a:ln>
            <a:noFill/>
          </a:ln>
        </p:spPr>
      </p:pic>
      <p:pic>
        <p:nvPicPr>
          <p:cNvPr id="694" name="Google Shape;694;p31"/>
          <p:cNvPicPr preferRelativeResize="0"/>
          <p:nvPr/>
        </p:nvPicPr>
        <p:blipFill rotWithShape="1">
          <a:blip r:embed="rId33">
            <a:alphaModFix/>
          </a:blip>
          <a:srcRect b="0" l="0" r="0" t="0"/>
          <a:stretch/>
        </p:blipFill>
        <p:spPr>
          <a:xfrm>
            <a:off x="20374094" y="6117235"/>
            <a:ext cx="38095" cy="38095"/>
          </a:xfrm>
          <a:prstGeom prst="rect">
            <a:avLst/>
          </a:prstGeom>
          <a:noFill/>
          <a:ln>
            <a:noFill/>
          </a:ln>
        </p:spPr>
      </p:pic>
      <p:pic>
        <p:nvPicPr>
          <p:cNvPr id="695" name="Google Shape;695;p31"/>
          <p:cNvPicPr preferRelativeResize="0"/>
          <p:nvPr/>
        </p:nvPicPr>
        <p:blipFill rotWithShape="1">
          <a:blip r:embed="rId34">
            <a:alphaModFix/>
          </a:blip>
          <a:srcRect b="0" l="0" r="0" t="0"/>
          <a:stretch/>
        </p:blipFill>
        <p:spPr>
          <a:xfrm>
            <a:off x="22532880" y="6117235"/>
            <a:ext cx="38095" cy="38095"/>
          </a:xfrm>
          <a:prstGeom prst="rect">
            <a:avLst/>
          </a:prstGeom>
          <a:noFill/>
          <a:ln>
            <a:noFill/>
          </a:ln>
        </p:spPr>
      </p:pic>
      <p:pic>
        <p:nvPicPr>
          <p:cNvPr id="696" name="Google Shape;696;p31"/>
          <p:cNvPicPr preferRelativeResize="0"/>
          <p:nvPr/>
        </p:nvPicPr>
        <p:blipFill rotWithShape="1">
          <a:blip r:embed="rId35">
            <a:alphaModFix/>
          </a:blip>
          <a:srcRect b="0" l="0" r="0" t="0"/>
          <a:stretch/>
        </p:blipFill>
        <p:spPr>
          <a:xfrm>
            <a:off x="25021403" y="6122110"/>
            <a:ext cx="38095" cy="38095"/>
          </a:xfrm>
          <a:prstGeom prst="rect">
            <a:avLst/>
          </a:prstGeom>
          <a:noFill/>
          <a:ln>
            <a:noFill/>
          </a:ln>
        </p:spPr>
      </p:pic>
      <p:pic>
        <p:nvPicPr>
          <p:cNvPr id="697" name="Google Shape;697;p31"/>
          <p:cNvPicPr preferRelativeResize="0"/>
          <p:nvPr/>
        </p:nvPicPr>
        <p:blipFill rotWithShape="1">
          <a:blip r:embed="rId35">
            <a:alphaModFix/>
          </a:blip>
          <a:srcRect b="0" l="0" r="0" t="0"/>
          <a:stretch/>
        </p:blipFill>
        <p:spPr>
          <a:xfrm>
            <a:off x="20366270" y="7763531"/>
            <a:ext cx="38095" cy="38095"/>
          </a:xfrm>
          <a:prstGeom prst="rect">
            <a:avLst/>
          </a:prstGeom>
          <a:noFill/>
          <a:ln>
            <a:noFill/>
          </a:ln>
        </p:spPr>
      </p:pic>
      <p:pic>
        <p:nvPicPr>
          <p:cNvPr id="698" name="Google Shape;698;p31"/>
          <p:cNvPicPr preferRelativeResize="0"/>
          <p:nvPr/>
        </p:nvPicPr>
        <p:blipFill rotWithShape="1">
          <a:blip r:embed="rId35">
            <a:alphaModFix/>
          </a:blip>
          <a:srcRect b="0" l="0" r="0" t="0"/>
          <a:stretch/>
        </p:blipFill>
        <p:spPr>
          <a:xfrm>
            <a:off x="21257219" y="7773055"/>
            <a:ext cx="38095" cy="38095"/>
          </a:xfrm>
          <a:prstGeom prst="rect">
            <a:avLst/>
          </a:prstGeom>
          <a:noFill/>
          <a:ln>
            <a:noFill/>
          </a:ln>
        </p:spPr>
      </p:pic>
      <p:pic>
        <p:nvPicPr>
          <p:cNvPr id="699" name="Google Shape;699;p31"/>
          <p:cNvPicPr preferRelativeResize="0"/>
          <p:nvPr/>
        </p:nvPicPr>
        <p:blipFill rotWithShape="1">
          <a:blip r:embed="rId35">
            <a:alphaModFix/>
          </a:blip>
          <a:srcRect b="0" l="0" r="0" t="0"/>
          <a:stretch/>
        </p:blipFill>
        <p:spPr>
          <a:xfrm>
            <a:off x="19952458" y="7769881"/>
            <a:ext cx="38095" cy="38095"/>
          </a:xfrm>
          <a:prstGeom prst="rect">
            <a:avLst/>
          </a:prstGeom>
          <a:noFill/>
          <a:ln>
            <a:noFill/>
          </a:ln>
        </p:spPr>
      </p:pic>
      <p:pic>
        <p:nvPicPr>
          <p:cNvPr id="700" name="Google Shape;700;p31"/>
          <p:cNvPicPr preferRelativeResize="0"/>
          <p:nvPr/>
        </p:nvPicPr>
        <p:blipFill rotWithShape="1">
          <a:blip r:embed="rId35">
            <a:alphaModFix/>
          </a:blip>
          <a:srcRect b="0" l="0" r="0" t="0"/>
          <a:stretch/>
        </p:blipFill>
        <p:spPr>
          <a:xfrm>
            <a:off x="22532573" y="7754008"/>
            <a:ext cx="38095" cy="38095"/>
          </a:xfrm>
          <a:prstGeom prst="rect">
            <a:avLst/>
          </a:prstGeom>
          <a:noFill/>
          <a:ln>
            <a:noFill/>
          </a:ln>
        </p:spPr>
      </p:pic>
      <p:pic>
        <p:nvPicPr>
          <p:cNvPr id="701" name="Google Shape;701;p31"/>
          <p:cNvPicPr preferRelativeResize="0"/>
          <p:nvPr/>
        </p:nvPicPr>
        <p:blipFill rotWithShape="1">
          <a:blip r:embed="rId35">
            <a:alphaModFix/>
          </a:blip>
          <a:srcRect b="0" l="0" r="0" t="0"/>
          <a:stretch/>
        </p:blipFill>
        <p:spPr>
          <a:xfrm>
            <a:off x="23787619" y="7754008"/>
            <a:ext cx="38095" cy="38095"/>
          </a:xfrm>
          <a:prstGeom prst="rect">
            <a:avLst/>
          </a:prstGeom>
          <a:noFill/>
          <a:ln>
            <a:noFill/>
          </a:ln>
        </p:spPr>
      </p:pic>
      <p:pic>
        <p:nvPicPr>
          <p:cNvPr id="702" name="Google Shape;702;p31"/>
          <p:cNvPicPr preferRelativeResize="0"/>
          <p:nvPr/>
        </p:nvPicPr>
        <p:blipFill rotWithShape="1">
          <a:blip r:embed="rId36">
            <a:alphaModFix/>
          </a:blip>
          <a:srcRect b="0" l="0" r="0" t="0"/>
          <a:stretch/>
        </p:blipFill>
        <p:spPr>
          <a:xfrm>
            <a:off x="23613561" y="6900445"/>
            <a:ext cx="1421374" cy="521257"/>
          </a:xfrm>
          <a:prstGeom prst="rect">
            <a:avLst/>
          </a:prstGeom>
          <a:noFill/>
          <a:ln>
            <a:noFill/>
          </a:ln>
        </p:spPr>
      </p:pic>
      <p:sp>
        <p:nvSpPr>
          <p:cNvPr id="703" name="Google Shape;703;p31"/>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704" name="Google Shape;704;p31"/>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05" name="Google Shape;705;p31"/>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706" name="Google Shape;706;p31"/>
          <p:cNvPicPr preferRelativeResize="0"/>
          <p:nvPr/>
        </p:nvPicPr>
        <p:blipFill rotWithShape="1">
          <a:blip r:embed="rId37">
            <a:alphaModFix/>
          </a:blip>
          <a:srcRect b="0" l="0" r="0" t="0"/>
          <a:stretch/>
        </p:blipFill>
        <p:spPr>
          <a:xfrm>
            <a:off x="6587484" y="1878575"/>
            <a:ext cx="5841666" cy="836214"/>
          </a:xfrm>
          <a:prstGeom prst="rect">
            <a:avLst/>
          </a:prstGeom>
          <a:noFill/>
          <a:ln>
            <a:noFill/>
          </a:ln>
        </p:spPr>
      </p:pic>
      <p:pic>
        <p:nvPicPr>
          <p:cNvPr id="707" name="Google Shape;707;p31"/>
          <p:cNvPicPr preferRelativeResize="0"/>
          <p:nvPr/>
        </p:nvPicPr>
        <p:blipFill rotWithShape="1">
          <a:blip r:embed="rId22">
            <a:alphaModFix/>
          </a:blip>
          <a:srcRect b="0" l="0" r="0" t="0"/>
          <a:stretch/>
        </p:blipFill>
        <p:spPr>
          <a:xfrm>
            <a:off x="1109973" y="3275062"/>
            <a:ext cx="4399852" cy="532935"/>
          </a:xfrm>
          <a:prstGeom prst="rect">
            <a:avLst/>
          </a:prstGeom>
          <a:noFill/>
          <a:ln>
            <a:noFill/>
          </a:ln>
        </p:spPr>
      </p:pic>
      <p:pic>
        <p:nvPicPr>
          <p:cNvPr id="708" name="Google Shape;708;p31"/>
          <p:cNvPicPr preferRelativeResize="0"/>
          <p:nvPr/>
        </p:nvPicPr>
        <p:blipFill rotWithShape="1">
          <a:blip r:embed="rId20">
            <a:alphaModFix/>
          </a:blip>
          <a:srcRect b="0" l="0" r="0" t="0"/>
          <a:stretch/>
        </p:blipFill>
        <p:spPr>
          <a:xfrm>
            <a:off x="1090821" y="4198866"/>
            <a:ext cx="4447164" cy="1807312"/>
          </a:xfrm>
          <a:prstGeom prst="rect">
            <a:avLst/>
          </a:prstGeom>
          <a:noFill/>
          <a:ln>
            <a:noFill/>
          </a:ln>
        </p:spPr>
      </p:pic>
      <p:pic>
        <p:nvPicPr>
          <p:cNvPr id="709" name="Google Shape;709;p31"/>
          <p:cNvPicPr preferRelativeResize="0"/>
          <p:nvPr/>
        </p:nvPicPr>
        <p:blipFill rotWithShape="1">
          <a:blip r:embed="rId27">
            <a:alphaModFix/>
          </a:blip>
          <a:srcRect b="0" l="0" r="0" t="0"/>
          <a:stretch/>
        </p:blipFill>
        <p:spPr>
          <a:xfrm>
            <a:off x="1090821" y="6214931"/>
            <a:ext cx="4419004" cy="1952755"/>
          </a:xfrm>
          <a:prstGeom prst="rect">
            <a:avLst/>
          </a:prstGeom>
          <a:noFill/>
          <a:ln>
            <a:noFill/>
          </a:ln>
        </p:spPr>
      </p:pic>
      <p:sp>
        <p:nvSpPr>
          <p:cNvPr id="710" name="Google Shape;710;p31"/>
          <p:cNvSpPr txBox="1"/>
          <p:nvPr/>
        </p:nvSpPr>
        <p:spPr>
          <a:xfrm>
            <a:off x="6781616" y="2007539"/>
            <a:ext cx="54534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rgbClr val="E5E6EA"/>
                </a:solidFill>
                <a:latin typeface="Arial"/>
                <a:ea typeface="Arial"/>
                <a:cs typeface="Arial"/>
                <a:sym typeface="Arial"/>
              </a:rPr>
              <a:t>감성사전 제작 과정</a:t>
            </a:r>
            <a:endParaRPr b="1" sz="3000">
              <a:solidFill>
                <a:srgbClr val="E5E6EA"/>
              </a:solidFill>
              <a:latin typeface="Arial"/>
              <a:ea typeface="Arial"/>
              <a:cs typeface="Arial"/>
              <a:sym typeface="Arial"/>
            </a:endParaRPr>
          </a:p>
        </p:txBody>
      </p:sp>
      <p:sp>
        <p:nvSpPr>
          <p:cNvPr id="711" name="Google Shape;711;p31"/>
          <p:cNvSpPr txBox="1"/>
          <p:nvPr/>
        </p:nvSpPr>
        <p:spPr>
          <a:xfrm>
            <a:off x="1427249" y="3318325"/>
            <a:ext cx="38139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dk1"/>
                </a:solidFill>
                <a:latin typeface="Arial"/>
                <a:ea typeface="Arial"/>
                <a:cs typeface="Arial"/>
                <a:sym typeface="Arial"/>
              </a:rPr>
              <a:t>1) 주가 등락 기준 Labeling</a:t>
            </a:r>
            <a:endParaRPr b="1" sz="2300">
              <a:solidFill>
                <a:schemeClr val="dk1"/>
              </a:solidFill>
              <a:latin typeface="Arial"/>
              <a:ea typeface="Arial"/>
              <a:cs typeface="Arial"/>
              <a:sym typeface="Arial"/>
            </a:endParaRPr>
          </a:p>
        </p:txBody>
      </p:sp>
      <p:sp>
        <p:nvSpPr>
          <p:cNvPr id="712" name="Google Shape;712;p31"/>
          <p:cNvSpPr txBox="1"/>
          <p:nvPr/>
        </p:nvSpPr>
        <p:spPr>
          <a:xfrm>
            <a:off x="1377609" y="4552904"/>
            <a:ext cx="39990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B838B"/>
                </a:solidFill>
              </a:rPr>
              <a:t>종목별 주가 변동률 기준 상위 n% 거래일에 해당하는 기사들에 긍정‧부정 라벨링</a:t>
            </a:r>
            <a:endParaRPr b="1" sz="2400">
              <a:solidFill>
                <a:srgbClr val="6B838B"/>
              </a:solidFill>
            </a:endParaRPr>
          </a:p>
        </p:txBody>
      </p:sp>
      <p:sp>
        <p:nvSpPr>
          <p:cNvPr id="713" name="Google Shape;713;p31"/>
          <p:cNvSpPr txBox="1"/>
          <p:nvPr/>
        </p:nvSpPr>
        <p:spPr>
          <a:xfrm>
            <a:off x="1484649" y="6991189"/>
            <a:ext cx="399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주가 예측 정확도 50% 미만</a:t>
            </a:r>
            <a:endParaRPr b="1" sz="2000">
              <a:solidFill>
                <a:schemeClr val="lt1"/>
              </a:solidFill>
              <a:latin typeface="Arial"/>
              <a:ea typeface="Arial"/>
              <a:cs typeface="Arial"/>
              <a:sym typeface="Arial"/>
            </a:endParaRPr>
          </a:p>
        </p:txBody>
      </p:sp>
      <p:pic>
        <p:nvPicPr>
          <p:cNvPr id="714" name="Google Shape;714;p31"/>
          <p:cNvPicPr preferRelativeResize="0"/>
          <p:nvPr/>
        </p:nvPicPr>
        <p:blipFill rotWithShape="1">
          <a:blip r:embed="rId22">
            <a:alphaModFix/>
          </a:blip>
          <a:srcRect b="0" l="0" r="0" t="0"/>
          <a:stretch/>
        </p:blipFill>
        <p:spPr>
          <a:xfrm>
            <a:off x="5778041" y="3275050"/>
            <a:ext cx="5821234" cy="532950"/>
          </a:xfrm>
          <a:prstGeom prst="rect">
            <a:avLst/>
          </a:prstGeom>
          <a:noFill/>
          <a:ln>
            <a:noFill/>
          </a:ln>
        </p:spPr>
      </p:pic>
      <p:pic>
        <p:nvPicPr>
          <p:cNvPr id="715" name="Google Shape;715;p31"/>
          <p:cNvPicPr preferRelativeResize="0"/>
          <p:nvPr/>
        </p:nvPicPr>
        <p:blipFill rotWithShape="1">
          <a:blip r:embed="rId20">
            <a:alphaModFix/>
          </a:blip>
          <a:srcRect b="0" l="0" r="0" t="0"/>
          <a:stretch/>
        </p:blipFill>
        <p:spPr>
          <a:xfrm>
            <a:off x="5757600" y="4198875"/>
            <a:ext cx="5821234" cy="1807300"/>
          </a:xfrm>
          <a:prstGeom prst="rect">
            <a:avLst/>
          </a:prstGeom>
          <a:noFill/>
          <a:ln>
            <a:noFill/>
          </a:ln>
        </p:spPr>
      </p:pic>
      <p:pic>
        <p:nvPicPr>
          <p:cNvPr id="716" name="Google Shape;716;p31"/>
          <p:cNvPicPr preferRelativeResize="0"/>
          <p:nvPr/>
        </p:nvPicPr>
        <p:blipFill rotWithShape="1">
          <a:blip r:embed="rId27">
            <a:alphaModFix/>
          </a:blip>
          <a:srcRect b="0" l="0" r="0" t="0"/>
          <a:stretch/>
        </p:blipFill>
        <p:spPr>
          <a:xfrm>
            <a:off x="5757600" y="6197450"/>
            <a:ext cx="5821234" cy="1970225"/>
          </a:xfrm>
          <a:prstGeom prst="rect">
            <a:avLst/>
          </a:prstGeom>
          <a:noFill/>
          <a:ln>
            <a:noFill/>
          </a:ln>
        </p:spPr>
      </p:pic>
      <p:sp>
        <p:nvSpPr>
          <p:cNvPr id="717" name="Google Shape;717;p31"/>
          <p:cNvSpPr txBox="1"/>
          <p:nvPr/>
        </p:nvSpPr>
        <p:spPr>
          <a:xfrm>
            <a:off x="6108851" y="3318325"/>
            <a:ext cx="46080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dk1"/>
                </a:solidFill>
                <a:latin typeface="Arial"/>
                <a:ea typeface="Arial"/>
                <a:cs typeface="Arial"/>
                <a:sym typeface="Arial"/>
              </a:rPr>
              <a:t>2) 기존 주식‧재무 감성 사전 이용</a:t>
            </a:r>
            <a:endParaRPr b="1" sz="2300">
              <a:solidFill>
                <a:schemeClr val="dk1"/>
              </a:solidFill>
              <a:latin typeface="Arial"/>
              <a:ea typeface="Arial"/>
              <a:cs typeface="Arial"/>
              <a:sym typeface="Arial"/>
            </a:endParaRPr>
          </a:p>
        </p:txBody>
      </p:sp>
      <p:sp>
        <p:nvSpPr>
          <p:cNvPr id="718" name="Google Shape;718;p31"/>
          <p:cNvSpPr txBox="1"/>
          <p:nvPr/>
        </p:nvSpPr>
        <p:spPr>
          <a:xfrm>
            <a:off x="5884075" y="4300350"/>
            <a:ext cx="58416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6B838B"/>
                </a:solidFill>
                <a:latin typeface="Arial"/>
                <a:ea typeface="Arial"/>
                <a:cs typeface="Arial"/>
                <a:sym typeface="Arial"/>
              </a:rPr>
              <a:t>KOSELF(기업 재무분석 한국어 감성사전) </a:t>
            </a:r>
            <a:endParaRPr sz="1800"/>
          </a:p>
          <a:p>
            <a:pPr indent="0" lvl="0" marL="0" marR="0" rtl="0" algn="l">
              <a:spcBef>
                <a:spcPts val="0"/>
              </a:spcBef>
              <a:spcAft>
                <a:spcPts val="0"/>
              </a:spcAft>
              <a:buNone/>
            </a:pPr>
            <a:r>
              <a:rPr b="1" lang="en-US" sz="2000">
                <a:solidFill>
                  <a:srgbClr val="6B838B"/>
                </a:solidFill>
                <a:latin typeface="Arial"/>
                <a:ea typeface="Arial"/>
                <a:cs typeface="Arial"/>
                <a:sym typeface="Arial"/>
              </a:rPr>
              <a:t>수록 어휘 사용 시 감성점수 결과가 나오지 않음</a:t>
            </a:r>
            <a:endParaRPr b="1" sz="2000">
              <a:solidFill>
                <a:srgbClr val="6B838B"/>
              </a:solidFill>
              <a:latin typeface="Arial"/>
              <a:ea typeface="Arial"/>
              <a:cs typeface="Arial"/>
              <a:sym typeface="Arial"/>
            </a:endParaRPr>
          </a:p>
          <a:p>
            <a:pPr indent="0" lvl="0" marL="0" marR="0" rtl="0" algn="l">
              <a:spcBef>
                <a:spcPts val="0"/>
              </a:spcBef>
              <a:spcAft>
                <a:spcPts val="0"/>
              </a:spcAft>
              <a:buNone/>
            </a:pPr>
            <a:r>
              <a:t/>
            </a:r>
            <a:endParaRPr b="1" sz="2000">
              <a:solidFill>
                <a:srgbClr val="6B838B"/>
              </a:solidFill>
            </a:endParaRPr>
          </a:p>
          <a:p>
            <a:pPr indent="0" lvl="0" marL="0" rtl="0" algn="l">
              <a:spcBef>
                <a:spcPts val="0"/>
              </a:spcBef>
              <a:spcAft>
                <a:spcPts val="0"/>
              </a:spcAft>
              <a:buNone/>
            </a:pPr>
            <a:r>
              <a:rPr b="1" lang="en-US" sz="2000">
                <a:solidFill>
                  <a:srgbClr val="6B838B"/>
                </a:solidFill>
              </a:rPr>
              <a:t>KOSELF 수록 어휘 기준 </a:t>
            </a:r>
            <a:endParaRPr b="1" sz="2000">
              <a:solidFill>
                <a:srgbClr val="6B838B"/>
              </a:solidFill>
            </a:endParaRPr>
          </a:p>
          <a:p>
            <a:pPr indent="0" lvl="0" marL="0" rtl="0" algn="l">
              <a:spcBef>
                <a:spcPts val="0"/>
              </a:spcBef>
              <a:spcAft>
                <a:spcPts val="0"/>
              </a:spcAft>
              <a:buNone/>
            </a:pPr>
            <a:r>
              <a:rPr b="1" lang="en-US" sz="2000">
                <a:solidFill>
                  <a:srgbClr val="6B838B"/>
                </a:solidFill>
              </a:rPr>
              <a:t>단어 유사도 분석을 통해 어휘 확장</a:t>
            </a:r>
            <a:endParaRPr b="1" sz="2000">
              <a:solidFill>
                <a:srgbClr val="6B838B"/>
              </a:solidFill>
            </a:endParaRPr>
          </a:p>
        </p:txBody>
      </p:sp>
      <p:sp>
        <p:nvSpPr>
          <p:cNvPr id="719" name="Google Shape;719;p31"/>
          <p:cNvSpPr txBox="1"/>
          <p:nvPr/>
        </p:nvSpPr>
        <p:spPr>
          <a:xfrm>
            <a:off x="6184967" y="6347291"/>
            <a:ext cx="399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KOSELF 주가 예측 정확도 50% 미만</a:t>
            </a:r>
            <a:endParaRPr b="1" sz="1800">
              <a:solidFill>
                <a:schemeClr val="lt1"/>
              </a:solidFill>
              <a:latin typeface="Arial"/>
              <a:ea typeface="Arial"/>
              <a:cs typeface="Arial"/>
              <a:sym typeface="Arial"/>
            </a:endParaRPr>
          </a:p>
        </p:txBody>
      </p:sp>
      <p:sp>
        <p:nvSpPr>
          <p:cNvPr id="720" name="Google Shape;720;p31"/>
          <p:cNvSpPr txBox="1"/>
          <p:nvPr/>
        </p:nvSpPr>
        <p:spPr>
          <a:xfrm>
            <a:off x="184545" y="9828992"/>
            <a:ext cx="105156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BFBFBF"/>
                </a:solidFill>
                <a:latin typeface="Arial"/>
                <a:ea typeface="Arial"/>
                <a:cs typeface="Arial"/>
                <a:sym typeface="Arial"/>
              </a:rPr>
              <a:t>양철원, 조수지, 김흥규. (2021). 기업 재무분석을 위한 한국어 감성사전 구축. 한국증권학회지, 50(2), 135-170.</a:t>
            </a:r>
            <a:endParaRPr sz="1400">
              <a:solidFill>
                <a:srgbClr val="BFBFBF"/>
              </a:solidFill>
              <a:latin typeface="Calibri"/>
              <a:ea typeface="Calibri"/>
              <a:cs typeface="Calibri"/>
              <a:sym typeface="Calibri"/>
            </a:endParaRPr>
          </a:p>
        </p:txBody>
      </p:sp>
      <p:pic>
        <p:nvPicPr>
          <p:cNvPr id="721" name="Google Shape;721;p31"/>
          <p:cNvPicPr preferRelativeResize="0"/>
          <p:nvPr/>
        </p:nvPicPr>
        <p:blipFill rotWithShape="1">
          <a:blip r:embed="rId22">
            <a:alphaModFix/>
          </a:blip>
          <a:srcRect b="0" l="0" r="0" t="0"/>
          <a:stretch/>
        </p:blipFill>
        <p:spPr>
          <a:xfrm>
            <a:off x="11938677" y="3275050"/>
            <a:ext cx="6450900" cy="532950"/>
          </a:xfrm>
          <a:prstGeom prst="rect">
            <a:avLst/>
          </a:prstGeom>
          <a:noFill/>
          <a:ln>
            <a:noFill/>
          </a:ln>
        </p:spPr>
      </p:pic>
      <p:pic>
        <p:nvPicPr>
          <p:cNvPr id="722" name="Google Shape;722;p31"/>
          <p:cNvPicPr preferRelativeResize="0"/>
          <p:nvPr/>
        </p:nvPicPr>
        <p:blipFill rotWithShape="1">
          <a:blip r:embed="rId20">
            <a:alphaModFix/>
          </a:blip>
          <a:srcRect b="0" l="0" r="0" t="0"/>
          <a:stretch/>
        </p:blipFill>
        <p:spPr>
          <a:xfrm>
            <a:off x="11919527" y="4198875"/>
            <a:ext cx="6450900" cy="1807300"/>
          </a:xfrm>
          <a:prstGeom prst="rect">
            <a:avLst/>
          </a:prstGeom>
          <a:noFill/>
          <a:ln>
            <a:noFill/>
          </a:ln>
        </p:spPr>
      </p:pic>
      <p:pic>
        <p:nvPicPr>
          <p:cNvPr id="723" name="Google Shape;723;p31"/>
          <p:cNvPicPr preferRelativeResize="0"/>
          <p:nvPr/>
        </p:nvPicPr>
        <p:blipFill rotWithShape="1">
          <a:blip r:embed="rId27">
            <a:alphaModFix/>
          </a:blip>
          <a:srcRect b="0" l="0" r="0" t="0"/>
          <a:stretch/>
        </p:blipFill>
        <p:spPr>
          <a:xfrm>
            <a:off x="11919525" y="6177050"/>
            <a:ext cx="6450900" cy="1952750"/>
          </a:xfrm>
          <a:prstGeom prst="rect">
            <a:avLst/>
          </a:prstGeom>
          <a:noFill/>
          <a:ln>
            <a:noFill/>
          </a:ln>
        </p:spPr>
      </p:pic>
      <p:sp>
        <p:nvSpPr>
          <p:cNvPr id="724" name="Google Shape;724;p31"/>
          <p:cNvSpPr txBox="1"/>
          <p:nvPr/>
        </p:nvSpPr>
        <p:spPr>
          <a:xfrm>
            <a:off x="12202550" y="3349625"/>
            <a:ext cx="59199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dk1"/>
                </a:solidFill>
                <a:latin typeface="Arial"/>
                <a:ea typeface="Arial"/>
                <a:cs typeface="Arial"/>
                <a:sym typeface="Arial"/>
              </a:rPr>
              <a:t>3) 긍부정 감성 점수를 앙상블 피처로 사용</a:t>
            </a:r>
            <a:endParaRPr b="1" sz="2300">
              <a:solidFill>
                <a:schemeClr val="dk1"/>
              </a:solidFill>
              <a:latin typeface="Arial"/>
              <a:ea typeface="Arial"/>
              <a:cs typeface="Arial"/>
              <a:sym typeface="Arial"/>
            </a:endParaRPr>
          </a:p>
        </p:txBody>
      </p:sp>
      <p:sp>
        <p:nvSpPr>
          <p:cNvPr id="725" name="Google Shape;725;p31"/>
          <p:cNvSpPr txBox="1"/>
          <p:nvPr/>
        </p:nvSpPr>
        <p:spPr>
          <a:xfrm>
            <a:off x="12429153" y="4368250"/>
            <a:ext cx="5453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B838B"/>
                </a:solidFill>
                <a:latin typeface="Arial"/>
                <a:ea typeface="Arial"/>
                <a:cs typeface="Arial"/>
                <a:sym typeface="Arial"/>
              </a:rPr>
              <a:t>긍부정 라벨 판단을 위한 인코딩(5인)</a:t>
            </a:r>
            <a:endParaRPr b="1" sz="2400">
              <a:solidFill>
                <a:srgbClr val="6B838B"/>
              </a:solidFill>
              <a:latin typeface="Arial"/>
              <a:ea typeface="Arial"/>
              <a:cs typeface="Arial"/>
              <a:sym typeface="Arial"/>
            </a:endParaRPr>
          </a:p>
          <a:p>
            <a:pPr indent="-381000" lvl="0" marL="457200" rtl="0" algn="l">
              <a:spcBef>
                <a:spcPts val="0"/>
              </a:spcBef>
              <a:spcAft>
                <a:spcPts val="0"/>
              </a:spcAft>
              <a:buClr>
                <a:srgbClr val="6B838B"/>
              </a:buClr>
              <a:buSzPts val="2400"/>
              <a:buChar char="●"/>
            </a:pPr>
            <a:r>
              <a:rPr lang="en-US" sz="2400">
                <a:solidFill>
                  <a:srgbClr val="6B838B"/>
                </a:solidFill>
              </a:rPr>
              <a:t>제목(title)만 이용</a:t>
            </a:r>
            <a:endParaRPr sz="2400">
              <a:solidFill>
                <a:srgbClr val="6B838B"/>
              </a:solidFill>
            </a:endParaRPr>
          </a:p>
          <a:p>
            <a:pPr indent="-381000" lvl="0" marL="457200" rtl="0" algn="l">
              <a:spcBef>
                <a:spcPts val="0"/>
              </a:spcBef>
              <a:spcAft>
                <a:spcPts val="0"/>
              </a:spcAft>
              <a:buClr>
                <a:srgbClr val="6B838B"/>
              </a:buClr>
              <a:buSzPts val="2400"/>
              <a:buChar char="●"/>
            </a:pPr>
            <a:r>
              <a:rPr lang="en-US" sz="2400">
                <a:solidFill>
                  <a:srgbClr val="6B838B"/>
                </a:solidFill>
              </a:rPr>
              <a:t>본문(text)만 이용</a:t>
            </a:r>
            <a:endParaRPr sz="2400">
              <a:solidFill>
                <a:srgbClr val="6B838B"/>
              </a:solidFill>
            </a:endParaRPr>
          </a:p>
        </p:txBody>
      </p:sp>
      <p:sp>
        <p:nvSpPr>
          <p:cNvPr id="726" name="Google Shape;726;p31"/>
          <p:cNvSpPr txBox="1"/>
          <p:nvPr/>
        </p:nvSpPr>
        <p:spPr>
          <a:xfrm>
            <a:off x="12206354" y="6403079"/>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lt1"/>
              </a:buClr>
              <a:buSzPts val="1800"/>
              <a:buFont typeface="Arial"/>
              <a:buChar char="●"/>
            </a:pPr>
            <a:r>
              <a:rPr b="1" lang="en-US" sz="1800">
                <a:solidFill>
                  <a:schemeClr val="lt1"/>
                </a:solidFill>
              </a:rPr>
              <a:t>KOSELF 및 유사 어휘 추가 사전</a:t>
            </a:r>
            <a:endParaRPr b="1" sz="1800">
              <a:solidFill>
                <a:schemeClr val="lt1"/>
              </a:solidFill>
              <a:latin typeface="Arial"/>
              <a:ea typeface="Arial"/>
              <a:cs typeface="Arial"/>
              <a:sym typeface="Arial"/>
            </a:endParaRPr>
          </a:p>
        </p:txBody>
      </p:sp>
      <p:sp>
        <p:nvSpPr>
          <p:cNvPr id="727" name="Google Shape;727;p31"/>
          <p:cNvSpPr txBox="1"/>
          <p:nvPr/>
        </p:nvSpPr>
        <p:spPr>
          <a:xfrm>
            <a:off x="6278308" y="7202674"/>
            <a:ext cx="3999000" cy="646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Fb Fasttext 사전 학습 단어 추가</a:t>
            </a:r>
            <a:endParaRPr b="1"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수집 뉴스 데이터 단어 추가</a:t>
            </a:r>
            <a:endParaRPr b="1" sz="1800">
              <a:solidFill>
                <a:schemeClr val="lt1"/>
              </a:solidFill>
              <a:latin typeface="Arial"/>
              <a:ea typeface="Arial"/>
              <a:cs typeface="Arial"/>
              <a:sym typeface="Arial"/>
            </a:endParaRPr>
          </a:p>
        </p:txBody>
      </p:sp>
      <p:sp>
        <p:nvSpPr>
          <p:cNvPr id="728" name="Google Shape;728;p31"/>
          <p:cNvSpPr txBox="1"/>
          <p:nvPr/>
        </p:nvSpPr>
        <p:spPr>
          <a:xfrm>
            <a:off x="6181164" y="6810299"/>
            <a:ext cx="399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추가 사전 주가 예측 정확도 50% </a:t>
            </a:r>
            <a:r>
              <a:rPr b="1" lang="en-US" sz="1800">
                <a:solidFill>
                  <a:schemeClr val="lt1"/>
                </a:solidFill>
              </a:rPr>
              <a:t>수준</a:t>
            </a:r>
            <a:endParaRPr b="1" sz="1800">
              <a:solidFill>
                <a:schemeClr val="lt1"/>
              </a:solidFill>
              <a:latin typeface="Arial"/>
              <a:ea typeface="Arial"/>
              <a:cs typeface="Arial"/>
              <a:sym typeface="Arial"/>
            </a:endParaRPr>
          </a:p>
        </p:txBody>
      </p:sp>
      <p:sp>
        <p:nvSpPr>
          <p:cNvPr id="729" name="Google Shape;729;p31"/>
          <p:cNvSpPr/>
          <p:nvPr/>
        </p:nvSpPr>
        <p:spPr>
          <a:xfrm>
            <a:off x="401025" y="3557675"/>
            <a:ext cx="386100" cy="4611300"/>
          </a:xfrm>
          <a:prstGeom prst="downArrow">
            <a:avLst>
              <a:gd fmla="val 50000" name="adj1"/>
              <a:gd fmla="val 11134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a:t>
            </a:r>
            <a:r>
              <a:rPr b="1" lang="en-US" sz="4000">
                <a:solidFill>
                  <a:srgbClr val="212D50"/>
                </a:solidFill>
              </a:rPr>
              <a:t>. 감성사전</a:t>
            </a:r>
            <a:endParaRPr b="1" sz="4000">
              <a:solidFill>
                <a:srgbClr val="A69685"/>
              </a:solidFill>
              <a:latin typeface="Arial"/>
              <a:ea typeface="Arial"/>
              <a:cs typeface="Arial"/>
              <a:sym typeface="Arial"/>
            </a:endParaRPr>
          </a:p>
        </p:txBody>
      </p:sp>
      <p:sp>
        <p:nvSpPr>
          <p:cNvPr id="731" name="Google Shape;731;p31"/>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감성사전</a:t>
            </a:r>
            <a:r>
              <a:rPr b="1" lang="en-US" sz="3200">
                <a:solidFill>
                  <a:srgbClr val="212D50"/>
                </a:solidFill>
              </a:rPr>
              <a:t> </a:t>
            </a:r>
            <a:r>
              <a:rPr b="1" lang="en-US" sz="3200">
                <a:solidFill>
                  <a:srgbClr val="A69685"/>
                </a:solidFill>
              </a:rPr>
              <a:t>제작</a:t>
            </a:r>
            <a:endParaRPr b="1" sz="2900">
              <a:solidFill>
                <a:schemeClr val="dk1"/>
              </a:solidFill>
              <a:latin typeface="Arial"/>
              <a:ea typeface="Arial"/>
              <a:cs typeface="Arial"/>
              <a:sym typeface="Arial"/>
            </a:endParaRPr>
          </a:p>
        </p:txBody>
      </p:sp>
      <p:sp>
        <p:nvSpPr>
          <p:cNvPr id="732" name="Google Shape;732;p31"/>
          <p:cNvSpPr txBox="1"/>
          <p:nvPr/>
        </p:nvSpPr>
        <p:spPr>
          <a:xfrm>
            <a:off x="12206291" y="7110754"/>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lt1"/>
              </a:buClr>
              <a:buSzPts val="1800"/>
              <a:buFont typeface="Arial"/>
              <a:buChar char="●"/>
            </a:pPr>
            <a:r>
              <a:rPr b="1" lang="en-US" sz="1800">
                <a:solidFill>
                  <a:schemeClr val="lt1"/>
                </a:solidFill>
              </a:rPr>
              <a:t>제목 단어 중 처음 만난 단어 판단</a:t>
            </a:r>
            <a:endParaRPr b="1" sz="1800">
              <a:solidFill>
                <a:schemeClr val="lt1"/>
              </a:solidFill>
              <a:latin typeface="Arial"/>
              <a:ea typeface="Arial"/>
              <a:cs typeface="Arial"/>
              <a:sym typeface="Arial"/>
            </a:endParaRPr>
          </a:p>
        </p:txBody>
      </p:sp>
      <p:sp>
        <p:nvSpPr>
          <p:cNvPr id="733" name="Google Shape;733;p31"/>
          <p:cNvSpPr txBox="1"/>
          <p:nvPr/>
        </p:nvSpPr>
        <p:spPr>
          <a:xfrm>
            <a:off x="12928354" y="6720279"/>
            <a:ext cx="399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rPr>
              <a:t>제목 정확도 0.7   본문 정확도 0.72</a:t>
            </a:r>
            <a:endParaRPr b="1" sz="1800">
              <a:solidFill>
                <a:schemeClr val="lt1"/>
              </a:solidFill>
              <a:latin typeface="Arial"/>
              <a:ea typeface="Arial"/>
              <a:cs typeface="Arial"/>
              <a:sym typeface="Arial"/>
            </a:endParaRPr>
          </a:p>
        </p:txBody>
      </p:sp>
      <p:sp>
        <p:nvSpPr>
          <p:cNvPr id="734" name="Google Shape;734;p31"/>
          <p:cNvSpPr txBox="1"/>
          <p:nvPr/>
        </p:nvSpPr>
        <p:spPr>
          <a:xfrm>
            <a:off x="12928291" y="7427954"/>
            <a:ext cx="399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rPr>
              <a:t>제목 정확도 0.3   본문 정확도 0.28</a:t>
            </a:r>
            <a:endParaRPr b="1" sz="1800">
              <a:solidFill>
                <a:schemeClr val="lt1"/>
              </a:solidFill>
              <a:latin typeface="Arial"/>
              <a:ea typeface="Arial"/>
              <a:cs typeface="Arial"/>
              <a:sym typeface="Arial"/>
            </a:endParaRPr>
          </a:p>
        </p:txBody>
      </p:sp>
      <p:sp>
        <p:nvSpPr>
          <p:cNvPr id="735" name="Google Shape;735;p31"/>
          <p:cNvSpPr/>
          <p:nvPr/>
        </p:nvSpPr>
        <p:spPr>
          <a:xfrm>
            <a:off x="11725675" y="3004800"/>
            <a:ext cx="6850500" cy="5390100"/>
          </a:xfrm>
          <a:prstGeom prst="rect">
            <a:avLst/>
          </a:prstGeom>
          <a:noFill/>
          <a:ln cap="flat" cmpd="sng" w="2857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3">
            <a:alphaModFix/>
          </a:blip>
          <a:srcRect b="0" l="0" r="0" t="31251"/>
          <a:stretch/>
        </p:blipFill>
        <p:spPr>
          <a:xfrm>
            <a:off x="0" y="-1"/>
            <a:ext cx="19016663" cy="10696576"/>
          </a:xfrm>
          <a:prstGeom prst="rect">
            <a:avLst/>
          </a:prstGeom>
          <a:noFill/>
          <a:ln>
            <a:noFill/>
          </a:ln>
        </p:spPr>
      </p:pic>
      <p:pic>
        <p:nvPicPr>
          <p:cNvPr id="116" name="Google Shape;116;p14"/>
          <p:cNvPicPr preferRelativeResize="0"/>
          <p:nvPr/>
        </p:nvPicPr>
        <p:blipFill rotWithShape="1">
          <a:blip r:embed="rId4">
            <a:alphaModFix/>
          </a:blip>
          <a:srcRect b="0" l="29622" r="0" t="0"/>
          <a:stretch/>
        </p:blipFill>
        <p:spPr>
          <a:xfrm>
            <a:off x="-473870" y="1496056"/>
            <a:ext cx="14097000" cy="8541411"/>
          </a:xfrm>
          <a:prstGeom prst="rect">
            <a:avLst/>
          </a:prstGeom>
          <a:noFill/>
          <a:ln>
            <a:noFill/>
          </a:ln>
        </p:spPr>
      </p:pic>
      <p:sp>
        <p:nvSpPr>
          <p:cNvPr id="117" name="Google Shape;117;p14"/>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lt1"/>
                </a:solidFill>
                <a:latin typeface="Arial"/>
                <a:ea typeface="Arial"/>
                <a:cs typeface="Arial"/>
                <a:sym typeface="Arial"/>
              </a:rPr>
              <a:t>Stock change prediction Service</a:t>
            </a:r>
            <a:endParaRPr/>
          </a:p>
        </p:txBody>
      </p:sp>
      <p:cxnSp>
        <p:nvCxnSpPr>
          <p:cNvPr id="118" name="Google Shape;118;p14"/>
          <p:cNvCxnSpPr/>
          <p:nvPr/>
        </p:nvCxnSpPr>
        <p:spPr>
          <a:xfrm rot="10800000">
            <a:off x="0" y="10300152"/>
            <a:ext cx="15680532" cy="0"/>
          </a:xfrm>
          <a:prstGeom prst="straightConnector1">
            <a:avLst/>
          </a:prstGeom>
          <a:noFill/>
          <a:ln cap="flat" cmpd="sng" w="19050">
            <a:solidFill>
              <a:schemeClr val="lt1"/>
            </a:solidFill>
            <a:prstDash val="solid"/>
            <a:round/>
            <a:headEnd len="sm" w="sm" type="none"/>
            <a:tailEnd len="sm" w="sm" type="none"/>
          </a:ln>
        </p:spPr>
      </p:cxnSp>
      <p:sp>
        <p:nvSpPr>
          <p:cNvPr id="119" name="Google Shape;119;p14"/>
          <p:cNvSpPr txBox="1"/>
          <p:nvPr/>
        </p:nvSpPr>
        <p:spPr>
          <a:xfrm>
            <a:off x="516731" y="5043487"/>
            <a:ext cx="11308736"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뉴스 기사 및 유튜브 텍스트의 감성 분석과 딥러닝을 이용한 주가 등락 예측 서비스 구현</a:t>
            </a:r>
            <a:endParaRPr sz="44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3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742" name="Google Shape;742;p3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43" name="Google Shape;743;p3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744" name="Google Shape;744;p32"/>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BFBFBF"/>
                </a:solidFill>
                <a:latin typeface="Arial"/>
                <a:ea typeface="Arial"/>
                <a:cs typeface="Arial"/>
                <a:sym typeface="Arial"/>
              </a:rPr>
              <a:t>양철원, 조수지, 김흥규. (2021). 기업 재무분석을 위한 한국어 감성사전 구축. 한국증권학회지, 50(2), 135-170.</a:t>
            </a:r>
            <a:endParaRPr sz="1400">
              <a:solidFill>
                <a:srgbClr val="BFBFBF"/>
              </a:solidFill>
              <a:latin typeface="Calibri"/>
              <a:ea typeface="Calibri"/>
              <a:cs typeface="Calibri"/>
              <a:sym typeface="Calibri"/>
            </a:endParaRPr>
          </a:p>
        </p:txBody>
      </p:sp>
      <p:sp>
        <p:nvSpPr>
          <p:cNvPr id="745" name="Google Shape;745;p32"/>
          <p:cNvSpPr txBox="1"/>
          <p:nvPr/>
        </p:nvSpPr>
        <p:spPr>
          <a:xfrm>
            <a:off x="4863648" y="7508813"/>
            <a:ext cx="12831900" cy="1477500"/>
          </a:xfrm>
          <a:prstGeom prst="rect">
            <a:avLst/>
          </a:prstGeom>
          <a:noFill/>
          <a:ln>
            <a:noFill/>
          </a:ln>
        </p:spPr>
        <p:txBody>
          <a:bodyPr anchorCtr="0" anchor="t" bIns="91425" lIns="91425" spcFirstLastPara="1" rIns="91425" wrap="square" tIns="91425">
            <a:spAutoFit/>
          </a:bodyPr>
          <a:lstStyle/>
          <a:p>
            <a:pPr indent="0" lvl="0" marL="0" rtl="0" algn="just">
              <a:lnSpc>
                <a:spcPct val="160000"/>
              </a:lnSpc>
              <a:spcBef>
                <a:spcPts val="1100"/>
              </a:spcBef>
              <a:spcAft>
                <a:spcPts val="0"/>
              </a:spcAft>
              <a:buNone/>
            </a:pPr>
            <a:r>
              <a:rPr lang="en-US" sz="2000">
                <a:solidFill>
                  <a:srgbClr val="666666"/>
                </a:solidFil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a:solidFill>
                <a:srgbClr val="666666"/>
              </a:solidFill>
            </a:endParaRPr>
          </a:p>
        </p:txBody>
      </p:sp>
      <p:pic>
        <p:nvPicPr>
          <p:cNvPr id="746" name="Google Shape;746;p32"/>
          <p:cNvPicPr preferRelativeResize="0"/>
          <p:nvPr/>
        </p:nvPicPr>
        <p:blipFill>
          <a:blip r:embed="rId3">
            <a:alphaModFix/>
          </a:blip>
          <a:stretch>
            <a:fillRect/>
          </a:stretch>
        </p:blipFill>
        <p:spPr>
          <a:xfrm>
            <a:off x="445288" y="2091375"/>
            <a:ext cx="18126075" cy="2619375"/>
          </a:xfrm>
          <a:prstGeom prst="rect">
            <a:avLst/>
          </a:prstGeom>
          <a:noFill/>
          <a:ln>
            <a:noFill/>
          </a:ln>
        </p:spPr>
      </p:pic>
      <p:sp>
        <p:nvSpPr>
          <p:cNvPr id="747" name="Google Shape;747;p32"/>
          <p:cNvSpPr txBox="1"/>
          <p:nvPr/>
        </p:nvSpPr>
        <p:spPr>
          <a:xfrm>
            <a:off x="4821125" y="5364238"/>
            <a:ext cx="12916800" cy="1477500"/>
          </a:xfrm>
          <a:prstGeom prst="rect">
            <a:avLst/>
          </a:prstGeom>
          <a:noFill/>
          <a:ln>
            <a:noFill/>
          </a:ln>
        </p:spPr>
        <p:txBody>
          <a:bodyPr anchorCtr="0" anchor="t" bIns="91425" lIns="91425" spcFirstLastPara="1" rIns="91425" wrap="square" tIns="91425">
            <a:spAutoFit/>
          </a:bodyPr>
          <a:lstStyle/>
          <a:p>
            <a:pPr indent="0" lvl="0" marL="0" rtl="0" algn="just">
              <a:lnSpc>
                <a:spcPct val="160000"/>
              </a:lnSpc>
              <a:spcBef>
                <a:spcPts val="1100"/>
              </a:spcBef>
              <a:spcAft>
                <a:spcPts val="0"/>
              </a:spcAft>
              <a:buNone/>
            </a:pPr>
            <a:r>
              <a:rPr lang="en-US" sz="2000">
                <a:solidFill>
                  <a:srgbClr val="666666"/>
                </a:solidFil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a:solidFill>
                <a:srgbClr val="666666"/>
              </a:solidFill>
            </a:endParaRPr>
          </a:p>
        </p:txBody>
      </p:sp>
      <p:pic>
        <p:nvPicPr>
          <p:cNvPr id="748" name="Google Shape;748;p32"/>
          <p:cNvPicPr preferRelativeResize="0"/>
          <p:nvPr/>
        </p:nvPicPr>
        <p:blipFill>
          <a:blip r:embed="rId4">
            <a:alphaModFix/>
          </a:blip>
          <a:stretch>
            <a:fillRect/>
          </a:stretch>
        </p:blipFill>
        <p:spPr>
          <a:xfrm>
            <a:off x="1170325" y="7673675"/>
            <a:ext cx="2918225" cy="674375"/>
          </a:xfrm>
          <a:prstGeom prst="rect">
            <a:avLst/>
          </a:prstGeom>
          <a:noFill/>
          <a:ln>
            <a:noFill/>
          </a:ln>
        </p:spPr>
      </p:pic>
      <p:pic>
        <p:nvPicPr>
          <p:cNvPr id="749" name="Google Shape;749;p32"/>
          <p:cNvPicPr preferRelativeResize="0"/>
          <p:nvPr/>
        </p:nvPicPr>
        <p:blipFill>
          <a:blip r:embed="rId5">
            <a:alphaModFix/>
          </a:blip>
          <a:stretch>
            <a:fillRect/>
          </a:stretch>
        </p:blipFill>
        <p:spPr>
          <a:xfrm>
            <a:off x="1051650" y="5746938"/>
            <a:ext cx="3155563" cy="674375"/>
          </a:xfrm>
          <a:prstGeom prst="rect">
            <a:avLst/>
          </a:prstGeom>
          <a:noFill/>
          <a:ln>
            <a:noFill/>
          </a:ln>
        </p:spPr>
      </p:pic>
      <p:sp>
        <p:nvSpPr>
          <p:cNvPr id="750" name="Google Shape;750;p3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751" name="Google Shape;751;p32"/>
          <p:cNvSpPr txBox="1"/>
          <p:nvPr/>
        </p:nvSpPr>
        <p:spPr>
          <a:xfrm>
            <a:off x="1191325" y="1113425"/>
            <a:ext cx="15412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감성사전 </a:t>
            </a:r>
            <a:r>
              <a:rPr b="1" lang="en-US" sz="3200">
                <a:solidFill>
                  <a:srgbClr val="A69685"/>
                </a:solidFill>
              </a:rPr>
              <a:t>KOSELF(</a:t>
            </a:r>
            <a:r>
              <a:rPr lang="en-US" sz="2000" u="sng">
                <a:solidFill>
                  <a:srgbClr val="A69685"/>
                </a:solidFill>
                <a:hlinkClick r:id="rId6">
                  <a:extLst>
                    <a:ext uri="{A12FA001-AC4F-418D-AE19-62706E023703}">
                      <ahyp:hlinkClr val="tx"/>
                    </a:ext>
                  </a:extLst>
                </a:hlinkClick>
              </a:rPr>
              <a:t>KOrean SEntiment Lexicon for Finance</a:t>
            </a:r>
            <a:r>
              <a:rPr b="1" lang="en-US" sz="2900">
                <a:solidFill>
                  <a:schemeClr val="dk1"/>
                </a:solidFill>
              </a:rPr>
              <a:t>) - </a:t>
            </a:r>
            <a:r>
              <a:rPr b="1" lang="en-US" sz="2400">
                <a:solidFill>
                  <a:schemeClr val="accent2"/>
                </a:solidFill>
              </a:rPr>
              <a:t>기업 재무분석을 위한 한국어 감성사전</a:t>
            </a:r>
            <a:endParaRPr b="1" sz="240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pSp>
        <p:nvGrpSpPr>
          <p:cNvPr id="756" name="Google Shape;756;p33"/>
          <p:cNvGrpSpPr/>
          <p:nvPr/>
        </p:nvGrpSpPr>
        <p:grpSpPr>
          <a:xfrm>
            <a:off x="10159312" y="6864487"/>
            <a:ext cx="7813856" cy="3036443"/>
            <a:chOff x="2841695" y="3443286"/>
            <a:chExt cx="1401111" cy="1203696"/>
          </a:xfrm>
        </p:grpSpPr>
        <p:pic>
          <p:nvPicPr>
            <p:cNvPr id="757" name="Google Shape;757;p33"/>
            <p:cNvPicPr preferRelativeResize="0"/>
            <p:nvPr/>
          </p:nvPicPr>
          <p:blipFill rotWithShape="1">
            <a:blip r:embed="rId3">
              <a:alphaModFix/>
            </a:blip>
            <a:srcRect b="0" l="0" r="0" t="0"/>
            <a:stretch/>
          </p:blipFill>
          <p:spPr>
            <a:xfrm>
              <a:off x="2841695" y="3443286"/>
              <a:ext cx="1401111" cy="1203696"/>
            </a:xfrm>
            <a:prstGeom prst="rect">
              <a:avLst/>
            </a:prstGeom>
            <a:noFill/>
            <a:ln>
              <a:noFill/>
            </a:ln>
          </p:spPr>
        </p:pic>
        <p:pic>
          <p:nvPicPr>
            <p:cNvPr id="758" name="Google Shape;758;p33"/>
            <p:cNvPicPr preferRelativeResize="0"/>
            <p:nvPr/>
          </p:nvPicPr>
          <p:blipFill rotWithShape="1">
            <a:blip r:embed="rId4">
              <a:alphaModFix/>
            </a:blip>
            <a:srcRect b="0" l="0" r="0" t="0"/>
            <a:stretch/>
          </p:blipFill>
          <p:spPr>
            <a:xfrm>
              <a:off x="2843600" y="3443287"/>
              <a:ext cx="1399206" cy="28571"/>
            </a:xfrm>
            <a:prstGeom prst="rect">
              <a:avLst/>
            </a:prstGeom>
            <a:noFill/>
            <a:ln>
              <a:noFill/>
            </a:ln>
          </p:spPr>
        </p:pic>
      </p:grpSp>
      <p:pic>
        <p:nvPicPr>
          <p:cNvPr id="759" name="Google Shape;759;p33"/>
          <p:cNvPicPr preferRelativeResize="0"/>
          <p:nvPr/>
        </p:nvPicPr>
        <p:blipFill>
          <a:blip r:embed="rId5">
            <a:alphaModFix/>
          </a:blip>
          <a:stretch>
            <a:fillRect/>
          </a:stretch>
        </p:blipFill>
        <p:spPr>
          <a:xfrm>
            <a:off x="757300" y="1769949"/>
            <a:ext cx="9052626" cy="8131200"/>
          </a:xfrm>
          <a:prstGeom prst="rect">
            <a:avLst/>
          </a:prstGeom>
          <a:noFill/>
          <a:ln>
            <a:noFill/>
          </a:ln>
        </p:spPr>
      </p:pic>
      <p:pic>
        <p:nvPicPr>
          <p:cNvPr id="760" name="Google Shape;760;p33"/>
          <p:cNvPicPr preferRelativeResize="0"/>
          <p:nvPr/>
        </p:nvPicPr>
        <p:blipFill>
          <a:blip r:embed="rId6">
            <a:alphaModFix/>
          </a:blip>
          <a:stretch>
            <a:fillRect/>
          </a:stretch>
        </p:blipFill>
        <p:spPr>
          <a:xfrm>
            <a:off x="10110426" y="1769949"/>
            <a:ext cx="7862947" cy="4715200"/>
          </a:xfrm>
          <a:prstGeom prst="rect">
            <a:avLst/>
          </a:prstGeom>
          <a:noFill/>
          <a:ln>
            <a:noFill/>
          </a:ln>
        </p:spPr>
      </p:pic>
      <p:sp>
        <p:nvSpPr>
          <p:cNvPr id="761" name="Google Shape;761;p33"/>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62" name="Google Shape;762;p33"/>
          <p:cNvSpPr txBox="1"/>
          <p:nvPr/>
        </p:nvSpPr>
        <p:spPr>
          <a:xfrm>
            <a:off x="10229800" y="7392450"/>
            <a:ext cx="7624200" cy="20004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2100">
                <a:solidFill>
                  <a:srgbClr val="212D50"/>
                </a:solidFill>
              </a:rPr>
              <a:t>1. FastText 한글 모델 단어 중 KOSELF 단어와 유사도 비교 </a:t>
            </a:r>
            <a:br>
              <a:rPr b="1" lang="en-US" sz="2100">
                <a:solidFill>
                  <a:srgbClr val="212D50"/>
                </a:solidFill>
              </a:rPr>
            </a:br>
            <a:r>
              <a:rPr b="1" lang="en-US" sz="2100">
                <a:solidFill>
                  <a:srgbClr val="212D50"/>
                </a:solidFill>
              </a:rPr>
              <a:t>  -&gt; </a:t>
            </a:r>
            <a:r>
              <a:rPr b="1" lang="en-US" sz="2100">
                <a:solidFill>
                  <a:srgbClr val="212D50"/>
                </a:solidFill>
                <a:highlight>
                  <a:srgbClr val="FFE599"/>
                </a:highlight>
              </a:rPr>
              <a:t>높은 단어 상위 각 10개</a:t>
            </a:r>
            <a:r>
              <a:rPr b="1" lang="en-US" sz="2100">
                <a:solidFill>
                  <a:srgbClr val="212D50"/>
                </a:solidFill>
              </a:rPr>
              <a:t>를 추가 감성사전 ver1.0 구축</a:t>
            </a:r>
            <a:endParaRPr b="1" sz="2100">
              <a:solidFill>
                <a:srgbClr val="212D50"/>
              </a:solidFill>
            </a:endParaRPr>
          </a:p>
          <a:p>
            <a:pPr indent="0" lvl="0" marL="0" rtl="0" algn="l">
              <a:spcBef>
                <a:spcPts val="0"/>
              </a:spcBef>
              <a:spcAft>
                <a:spcPts val="0"/>
              </a:spcAft>
              <a:buNone/>
            </a:pPr>
            <a:r>
              <a:t/>
            </a:r>
            <a:endParaRPr b="1" sz="2100">
              <a:solidFill>
                <a:srgbClr val="212D50"/>
              </a:solidFill>
            </a:endParaRPr>
          </a:p>
          <a:p>
            <a:pPr indent="0" lvl="0" marL="0" rtl="0" algn="l">
              <a:spcBef>
                <a:spcPts val="0"/>
              </a:spcBef>
              <a:spcAft>
                <a:spcPts val="0"/>
              </a:spcAft>
              <a:buNone/>
            </a:pPr>
            <a:r>
              <a:rPr b="1" lang="en-US" sz="2100">
                <a:solidFill>
                  <a:srgbClr val="212D50"/>
                </a:solidFill>
              </a:rPr>
              <a:t>2. 크롤링 뉴스 데이터 안의 단어와 KOSELF 단어의 유사도</a:t>
            </a:r>
            <a:endParaRPr b="1" sz="2100">
              <a:solidFill>
                <a:srgbClr val="212D50"/>
              </a:solidFill>
            </a:endParaRPr>
          </a:p>
          <a:p>
            <a:pPr indent="0" lvl="0" marL="0" rtl="0" algn="l">
              <a:spcBef>
                <a:spcPts val="0"/>
              </a:spcBef>
              <a:spcAft>
                <a:spcPts val="0"/>
              </a:spcAft>
              <a:buNone/>
            </a:pPr>
            <a:r>
              <a:rPr b="1" lang="en-US" sz="2100">
                <a:solidFill>
                  <a:srgbClr val="212D50"/>
                </a:solidFill>
              </a:rPr>
              <a:t>  -&gt; </a:t>
            </a:r>
            <a:r>
              <a:rPr b="1" lang="en-US" sz="2100">
                <a:solidFill>
                  <a:srgbClr val="212D50"/>
                </a:solidFill>
                <a:highlight>
                  <a:srgbClr val="FFE599"/>
                </a:highlight>
              </a:rPr>
              <a:t>유사도가 0.5인 단어</a:t>
            </a:r>
            <a:r>
              <a:rPr b="1" lang="en-US" sz="2100">
                <a:solidFill>
                  <a:srgbClr val="212D50"/>
                </a:solidFill>
              </a:rPr>
              <a:t>를 추가 종목별 감성사전 ver1.0 구축</a:t>
            </a:r>
            <a:endParaRPr b="1" sz="2100">
              <a:solidFill>
                <a:srgbClr val="212D50"/>
              </a:solidFill>
            </a:endParaRPr>
          </a:p>
        </p:txBody>
      </p:sp>
      <p:sp>
        <p:nvSpPr>
          <p:cNvPr id="763" name="Google Shape;763;p3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cxnSp>
        <p:nvCxnSpPr>
          <p:cNvPr id="764" name="Google Shape;764;p3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765" name="Google Shape;765;p3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766" name="Google Shape;766;p3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767" name="Google Shape;767;p33"/>
          <p:cNvSpPr txBox="1"/>
          <p:nvPr/>
        </p:nvSpPr>
        <p:spPr>
          <a:xfrm>
            <a:off x="1191325" y="1113425"/>
            <a:ext cx="1713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감성사전 </a:t>
            </a:r>
            <a:r>
              <a:rPr b="1" lang="en-US" sz="3200">
                <a:solidFill>
                  <a:srgbClr val="A69685"/>
                </a:solidFill>
              </a:rPr>
              <a:t>기존 사전 이용</a:t>
            </a:r>
            <a:r>
              <a:rPr b="1" lang="en-US" sz="3200">
                <a:solidFill>
                  <a:srgbClr val="A69685"/>
                </a:solidFill>
              </a:rPr>
              <a:t> </a:t>
            </a:r>
            <a:r>
              <a:rPr b="1" lang="en-US" sz="2900">
                <a:solidFill>
                  <a:schemeClr val="dk1"/>
                </a:solidFill>
              </a:rPr>
              <a:t>- </a:t>
            </a:r>
            <a:r>
              <a:rPr b="1" lang="en-US" sz="2200">
                <a:solidFill>
                  <a:schemeClr val="accent2"/>
                </a:solidFill>
              </a:rPr>
              <a:t>감성사전의 어휘와 뉴스 기사 토큰화 단어들 간의 유사도 확인</a:t>
            </a:r>
            <a:endParaRPr b="1" sz="260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34"/>
          <p:cNvPicPr preferRelativeResize="0"/>
          <p:nvPr/>
        </p:nvPicPr>
        <p:blipFill>
          <a:blip r:embed="rId3">
            <a:alphaModFix/>
          </a:blip>
          <a:stretch>
            <a:fillRect/>
          </a:stretch>
        </p:blipFill>
        <p:spPr>
          <a:xfrm>
            <a:off x="1191325" y="2427750"/>
            <a:ext cx="16583025" cy="7334250"/>
          </a:xfrm>
          <a:prstGeom prst="rect">
            <a:avLst/>
          </a:prstGeom>
          <a:noFill/>
          <a:ln>
            <a:noFill/>
          </a:ln>
        </p:spPr>
      </p:pic>
      <p:sp>
        <p:nvSpPr>
          <p:cNvPr id="774" name="Google Shape;774;p34"/>
          <p:cNvSpPr txBox="1"/>
          <p:nvPr/>
        </p:nvSpPr>
        <p:spPr>
          <a:xfrm>
            <a:off x="1191325" y="1771213"/>
            <a:ext cx="15082800" cy="415500"/>
          </a:xfrm>
          <a:prstGeom prst="rect">
            <a:avLst/>
          </a:prstGeom>
          <a:noFill/>
          <a:ln>
            <a:noFill/>
          </a:ln>
        </p:spPr>
        <p:txBody>
          <a:bodyPr anchorCtr="0" anchor="t" bIns="45700" lIns="91425" spcFirstLastPara="1" rIns="91425" wrap="square" tIns="45700">
            <a:spAutoFit/>
          </a:bodyPr>
          <a:lstStyle/>
          <a:p>
            <a:pPr indent="-361950" lvl="0" marL="457200" marR="0" rtl="0" algn="l">
              <a:spcBef>
                <a:spcPts val="0"/>
              </a:spcBef>
              <a:spcAft>
                <a:spcPts val="0"/>
              </a:spcAft>
              <a:buClr>
                <a:schemeClr val="accent2"/>
              </a:buClr>
              <a:buSzPts val="2100"/>
              <a:buChar char="-"/>
            </a:pPr>
            <a:r>
              <a:rPr b="1" lang="en-US" sz="2100">
                <a:solidFill>
                  <a:schemeClr val="accent2"/>
                </a:solidFill>
              </a:rPr>
              <a:t>감성점수 계산의 정확도 확인을 위해 팀원 5인 개별 감성 라벨 인코딩</a:t>
            </a:r>
            <a:r>
              <a:rPr b="1" lang="en-US" sz="2100">
                <a:solidFill>
                  <a:schemeClr val="accent2"/>
                </a:solidFill>
              </a:rPr>
              <a:t>(제목, 본문)</a:t>
            </a:r>
            <a:r>
              <a:rPr b="1" lang="en-US" sz="2100">
                <a:solidFill>
                  <a:schemeClr val="accent2"/>
                </a:solidFill>
              </a:rPr>
              <a:t> 후 다수결 방식으로 최종 라벨링 작업 </a:t>
            </a:r>
            <a:endParaRPr b="1" sz="2100">
              <a:solidFill>
                <a:schemeClr val="accent2"/>
              </a:solidFill>
            </a:endParaRPr>
          </a:p>
        </p:txBody>
      </p:sp>
      <p:sp>
        <p:nvSpPr>
          <p:cNvPr id="775" name="Google Shape;775;p34"/>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776" name="Google Shape;776;p34"/>
          <p:cNvSpPr txBox="1"/>
          <p:nvPr/>
        </p:nvSpPr>
        <p:spPr>
          <a:xfrm>
            <a:off x="1191325" y="1113425"/>
            <a:ext cx="1713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감성사전 </a:t>
            </a:r>
            <a:r>
              <a:rPr b="1" lang="en-US" sz="3200">
                <a:solidFill>
                  <a:srgbClr val="A69685"/>
                </a:solidFill>
              </a:rPr>
              <a:t>감성 점수 계산 후 앙상블 피처 사용</a:t>
            </a:r>
            <a:endParaRPr b="1" sz="2600">
              <a:solidFill>
                <a:schemeClr val="accen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0" name="Shape 780"/>
        <p:cNvGrpSpPr/>
        <p:nvPr/>
      </p:nvGrpSpPr>
      <p:grpSpPr>
        <a:xfrm>
          <a:off x="0" y="0"/>
          <a:ext cx="0" cy="0"/>
          <a:chOff x="0" y="0"/>
          <a:chExt cx="0" cy="0"/>
        </a:xfrm>
      </p:grpSpPr>
      <p:pic>
        <p:nvPicPr>
          <p:cNvPr id="781" name="Google Shape;781;p35"/>
          <p:cNvPicPr preferRelativeResize="0"/>
          <p:nvPr/>
        </p:nvPicPr>
        <p:blipFill rotWithShape="1">
          <a:blip r:embed="rId3">
            <a:alphaModFix/>
          </a:blip>
          <a:srcRect b="0" l="0" r="0" t="0"/>
          <a:stretch/>
        </p:blipFill>
        <p:spPr>
          <a:xfrm>
            <a:off x="19665936" y="395287"/>
            <a:ext cx="911469" cy="488559"/>
          </a:xfrm>
          <a:prstGeom prst="rect">
            <a:avLst/>
          </a:prstGeom>
          <a:noFill/>
          <a:ln>
            <a:noFill/>
          </a:ln>
        </p:spPr>
      </p:pic>
      <p:grpSp>
        <p:nvGrpSpPr>
          <p:cNvPr id="782" name="Google Shape;782;p35"/>
          <p:cNvGrpSpPr/>
          <p:nvPr/>
        </p:nvGrpSpPr>
        <p:grpSpPr>
          <a:xfrm>
            <a:off x="19046886" y="9995297"/>
            <a:ext cx="6952379" cy="275549"/>
            <a:chOff x="0" y="10160953"/>
            <a:chExt cx="6952379" cy="275549"/>
          </a:xfrm>
        </p:grpSpPr>
        <p:pic>
          <p:nvPicPr>
            <p:cNvPr id="783" name="Google Shape;783;p35"/>
            <p:cNvPicPr preferRelativeResize="0"/>
            <p:nvPr/>
          </p:nvPicPr>
          <p:blipFill rotWithShape="1">
            <a:blip r:embed="rId4">
              <a:alphaModFix/>
            </a:blip>
            <a:srcRect b="0" l="0" r="0" t="0"/>
            <a:stretch/>
          </p:blipFill>
          <p:spPr>
            <a:xfrm>
              <a:off x="0" y="10271426"/>
              <a:ext cx="3809524" cy="47619"/>
            </a:xfrm>
            <a:prstGeom prst="rect">
              <a:avLst/>
            </a:prstGeom>
            <a:noFill/>
            <a:ln>
              <a:noFill/>
            </a:ln>
          </p:spPr>
        </p:pic>
        <p:pic>
          <p:nvPicPr>
            <p:cNvPr id="784" name="Google Shape;784;p35"/>
            <p:cNvPicPr preferRelativeResize="0"/>
            <p:nvPr/>
          </p:nvPicPr>
          <p:blipFill rotWithShape="1">
            <a:blip r:embed="rId5">
              <a:alphaModFix/>
            </a:blip>
            <a:srcRect b="0" l="0" r="0" t="0"/>
            <a:stretch/>
          </p:blipFill>
          <p:spPr>
            <a:xfrm>
              <a:off x="834003" y="10160953"/>
              <a:ext cx="6118376" cy="275549"/>
            </a:xfrm>
            <a:prstGeom prst="rect">
              <a:avLst/>
            </a:prstGeom>
            <a:noFill/>
            <a:ln>
              <a:noFill/>
            </a:ln>
          </p:spPr>
        </p:pic>
      </p:grpSp>
      <p:pic>
        <p:nvPicPr>
          <p:cNvPr id="785" name="Google Shape;785;p35"/>
          <p:cNvPicPr preferRelativeResize="0"/>
          <p:nvPr/>
        </p:nvPicPr>
        <p:blipFill rotWithShape="1">
          <a:blip r:embed="rId6">
            <a:alphaModFix/>
          </a:blip>
          <a:srcRect b="0" l="0" r="0" t="0"/>
          <a:stretch/>
        </p:blipFill>
        <p:spPr>
          <a:xfrm>
            <a:off x="19637364" y="921652"/>
            <a:ext cx="3238020" cy="755734"/>
          </a:xfrm>
          <a:prstGeom prst="rect">
            <a:avLst/>
          </a:prstGeom>
          <a:noFill/>
          <a:ln>
            <a:noFill/>
          </a:ln>
        </p:spPr>
      </p:pic>
      <p:pic>
        <p:nvPicPr>
          <p:cNvPr id="786" name="Google Shape;786;p35"/>
          <p:cNvPicPr preferRelativeResize="0"/>
          <p:nvPr/>
        </p:nvPicPr>
        <p:blipFill rotWithShape="1">
          <a:blip r:embed="rId7">
            <a:alphaModFix/>
          </a:blip>
          <a:srcRect b="0" l="0" r="0" t="0"/>
          <a:stretch/>
        </p:blipFill>
        <p:spPr>
          <a:xfrm>
            <a:off x="19694506" y="1724980"/>
            <a:ext cx="6188163" cy="831725"/>
          </a:xfrm>
          <a:prstGeom prst="rect">
            <a:avLst/>
          </a:prstGeom>
          <a:noFill/>
          <a:ln>
            <a:noFill/>
          </a:ln>
        </p:spPr>
      </p:pic>
      <p:pic>
        <p:nvPicPr>
          <p:cNvPr id="787" name="Google Shape;787;p35"/>
          <p:cNvPicPr preferRelativeResize="0"/>
          <p:nvPr/>
        </p:nvPicPr>
        <p:blipFill rotWithShape="1">
          <a:blip r:embed="rId8">
            <a:alphaModFix/>
          </a:blip>
          <a:srcRect b="0" l="0" r="0" t="0"/>
          <a:stretch/>
        </p:blipFill>
        <p:spPr>
          <a:xfrm>
            <a:off x="19713555" y="7737123"/>
            <a:ext cx="6228571" cy="1878175"/>
          </a:xfrm>
          <a:prstGeom prst="rect">
            <a:avLst/>
          </a:prstGeom>
          <a:noFill/>
          <a:ln>
            <a:noFill/>
          </a:ln>
        </p:spPr>
      </p:pic>
      <p:pic>
        <p:nvPicPr>
          <p:cNvPr id="788" name="Google Shape;788;p35"/>
          <p:cNvPicPr preferRelativeResize="0"/>
          <p:nvPr/>
        </p:nvPicPr>
        <p:blipFill rotWithShape="1">
          <a:blip r:embed="rId9">
            <a:alphaModFix/>
          </a:blip>
          <a:srcRect b="0" l="0" r="0" t="0"/>
          <a:stretch/>
        </p:blipFill>
        <p:spPr>
          <a:xfrm>
            <a:off x="20005338" y="2799567"/>
            <a:ext cx="3400901" cy="482528"/>
          </a:xfrm>
          <a:prstGeom prst="rect">
            <a:avLst/>
          </a:prstGeom>
          <a:noFill/>
          <a:ln>
            <a:noFill/>
          </a:ln>
        </p:spPr>
      </p:pic>
      <p:pic>
        <p:nvPicPr>
          <p:cNvPr id="789" name="Google Shape;789;p35"/>
          <p:cNvPicPr preferRelativeResize="0"/>
          <p:nvPr/>
        </p:nvPicPr>
        <p:blipFill rotWithShape="1">
          <a:blip r:embed="rId10">
            <a:alphaModFix/>
          </a:blip>
          <a:srcRect b="0" l="0" r="0" t="0"/>
          <a:stretch/>
        </p:blipFill>
        <p:spPr>
          <a:xfrm>
            <a:off x="19713553" y="2999564"/>
            <a:ext cx="2476190" cy="28571"/>
          </a:xfrm>
          <a:prstGeom prst="rect">
            <a:avLst/>
          </a:prstGeom>
          <a:noFill/>
          <a:ln>
            <a:noFill/>
          </a:ln>
        </p:spPr>
      </p:pic>
      <p:pic>
        <p:nvPicPr>
          <p:cNvPr id="790" name="Google Shape;790;p35"/>
          <p:cNvPicPr preferRelativeResize="0"/>
          <p:nvPr/>
        </p:nvPicPr>
        <p:blipFill rotWithShape="1">
          <a:blip r:embed="rId11">
            <a:alphaModFix/>
          </a:blip>
          <a:srcRect b="0" l="0" r="0" t="0"/>
          <a:stretch/>
        </p:blipFill>
        <p:spPr>
          <a:xfrm>
            <a:off x="23465934" y="2986865"/>
            <a:ext cx="2476190" cy="28571"/>
          </a:xfrm>
          <a:prstGeom prst="rect">
            <a:avLst/>
          </a:prstGeom>
          <a:noFill/>
          <a:ln>
            <a:noFill/>
          </a:ln>
        </p:spPr>
      </p:pic>
      <p:pic>
        <p:nvPicPr>
          <p:cNvPr id="791" name="Google Shape;791;p35"/>
          <p:cNvPicPr preferRelativeResize="0"/>
          <p:nvPr/>
        </p:nvPicPr>
        <p:blipFill rotWithShape="1">
          <a:blip r:embed="rId12">
            <a:alphaModFix/>
          </a:blip>
          <a:srcRect b="0" l="0" r="0" t="0"/>
          <a:stretch/>
        </p:blipFill>
        <p:spPr>
          <a:xfrm>
            <a:off x="19713553" y="7483263"/>
            <a:ext cx="6209524" cy="28571"/>
          </a:xfrm>
          <a:prstGeom prst="rect">
            <a:avLst/>
          </a:prstGeom>
          <a:noFill/>
          <a:ln>
            <a:noFill/>
          </a:ln>
        </p:spPr>
      </p:pic>
      <p:grpSp>
        <p:nvGrpSpPr>
          <p:cNvPr id="792" name="Google Shape;792;p35"/>
          <p:cNvGrpSpPr/>
          <p:nvPr/>
        </p:nvGrpSpPr>
        <p:grpSpPr>
          <a:xfrm>
            <a:off x="19711648" y="3314345"/>
            <a:ext cx="1403016" cy="3918123"/>
            <a:chOff x="664762" y="3480001"/>
            <a:chExt cx="1403016" cy="3918123"/>
          </a:xfrm>
        </p:grpSpPr>
        <p:pic>
          <p:nvPicPr>
            <p:cNvPr id="793" name="Google Shape;793;p35"/>
            <p:cNvPicPr preferRelativeResize="0"/>
            <p:nvPr/>
          </p:nvPicPr>
          <p:blipFill rotWithShape="1">
            <a:blip r:embed="rId13">
              <a:alphaModFix/>
            </a:blip>
            <a:srcRect b="0" l="0" r="0" t="0"/>
            <a:stretch/>
          </p:blipFill>
          <p:spPr>
            <a:xfrm>
              <a:off x="664762" y="3840634"/>
              <a:ext cx="1401111" cy="840000"/>
            </a:xfrm>
            <a:prstGeom prst="rect">
              <a:avLst/>
            </a:prstGeom>
            <a:noFill/>
            <a:ln>
              <a:noFill/>
            </a:ln>
          </p:spPr>
        </p:pic>
        <p:pic>
          <p:nvPicPr>
            <p:cNvPr id="794" name="Google Shape;794;p35"/>
            <p:cNvPicPr preferRelativeResize="0"/>
            <p:nvPr/>
          </p:nvPicPr>
          <p:blipFill rotWithShape="1">
            <a:blip r:embed="rId14">
              <a:alphaModFix/>
            </a:blip>
            <a:srcRect b="0" l="0" r="0" t="0"/>
            <a:stretch/>
          </p:blipFill>
          <p:spPr>
            <a:xfrm>
              <a:off x="666667" y="4763609"/>
              <a:ext cx="1401111" cy="2634515"/>
            </a:xfrm>
            <a:prstGeom prst="rect">
              <a:avLst/>
            </a:prstGeom>
            <a:noFill/>
            <a:ln>
              <a:noFill/>
            </a:ln>
          </p:spPr>
        </p:pic>
        <p:pic>
          <p:nvPicPr>
            <p:cNvPr id="795" name="Google Shape;795;p35"/>
            <p:cNvPicPr preferRelativeResize="0"/>
            <p:nvPr/>
          </p:nvPicPr>
          <p:blipFill rotWithShape="1">
            <a:blip r:embed="rId15">
              <a:alphaModFix/>
            </a:blip>
            <a:srcRect b="0" l="0" r="0" t="0"/>
            <a:stretch/>
          </p:blipFill>
          <p:spPr>
            <a:xfrm>
              <a:off x="666667" y="7299224"/>
              <a:ext cx="1399206" cy="98900"/>
            </a:xfrm>
            <a:prstGeom prst="rect">
              <a:avLst/>
            </a:prstGeom>
            <a:noFill/>
            <a:ln>
              <a:noFill/>
            </a:ln>
          </p:spPr>
        </p:pic>
        <p:pic>
          <p:nvPicPr>
            <p:cNvPr id="796" name="Google Shape;796;p35"/>
            <p:cNvPicPr preferRelativeResize="0"/>
            <p:nvPr/>
          </p:nvPicPr>
          <p:blipFill rotWithShape="1">
            <a:blip r:embed="rId16">
              <a:alphaModFix/>
            </a:blip>
            <a:srcRect b="0" l="0" r="0" t="0"/>
            <a:stretch/>
          </p:blipFill>
          <p:spPr>
            <a:xfrm>
              <a:off x="952735" y="3480001"/>
              <a:ext cx="780451" cy="317137"/>
            </a:xfrm>
            <a:prstGeom prst="rect">
              <a:avLst/>
            </a:prstGeom>
            <a:noFill/>
            <a:ln>
              <a:noFill/>
            </a:ln>
          </p:spPr>
        </p:pic>
        <p:pic>
          <p:nvPicPr>
            <p:cNvPr id="797" name="Google Shape;797;p35"/>
            <p:cNvPicPr preferRelativeResize="0"/>
            <p:nvPr/>
          </p:nvPicPr>
          <p:blipFill rotWithShape="1">
            <a:blip r:embed="rId17">
              <a:alphaModFix/>
            </a:blip>
            <a:srcRect b="0" l="0" r="0" t="0"/>
            <a:stretch/>
          </p:blipFill>
          <p:spPr>
            <a:xfrm>
              <a:off x="666667" y="3840634"/>
              <a:ext cx="1399206" cy="28571"/>
            </a:xfrm>
            <a:prstGeom prst="rect">
              <a:avLst/>
            </a:prstGeom>
            <a:noFill/>
            <a:ln>
              <a:noFill/>
            </a:ln>
          </p:spPr>
        </p:pic>
        <p:pic>
          <p:nvPicPr>
            <p:cNvPr id="798" name="Google Shape;798;p35"/>
            <p:cNvPicPr preferRelativeResize="0"/>
            <p:nvPr/>
          </p:nvPicPr>
          <p:blipFill rotWithShape="1">
            <a:blip r:embed="rId18">
              <a:alphaModFix/>
            </a:blip>
            <a:srcRect b="0" l="0" r="0" t="0"/>
            <a:stretch/>
          </p:blipFill>
          <p:spPr>
            <a:xfrm>
              <a:off x="810658" y="3943185"/>
              <a:ext cx="931735" cy="678078"/>
            </a:xfrm>
            <a:prstGeom prst="rect">
              <a:avLst/>
            </a:prstGeom>
            <a:noFill/>
            <a:ln>
              <a:noFill/>
            </a:ln>
          </p:spPr>
        </p:pic>
        <p:pic>
          <p:nvPicPr>
            <p:cNvPr id="799" name="Google Shape;799;p35"/>
            <p:cNvPicPr preferRelativeResize="0"/>
            <p:nvPr/>
          </p:nvPicPr>
          <p:blipFill rotWithShape="1">
            <a:blip r:embed="rId19">
              <a:alphaModFix/>
            </a:blip>
            <a:srcRect b="0" l="0" r="0" t="0"/>
            <a:stretch/>
          </p:blipFill>
          <p:spPr>
            <a:xfrm>
              <a:off x="994025" y="5015563"/>
              <a:ext cx="875559" cy="673634"/>
            </a:xfrm>
            <a:prstGeom prst="rect">
              <a:avLst/>
            </a:prstGeom>
            <a:noFill/>
            <a:ln>
              <a:noFill/>
            </a:ln>
          </p:spPr>
        </p:pic>
        <p:pic>
          <p:nvPicPr>
            <p:cNvPr id="800" name="Google Shape;800;p35"/>
            <p:cNvPicPr preferRelativeResize="0"/>
            <p:nvPr/>
          </p:nvPicPr>
          <p:blipFill rotWithShape="1">
            <a:blip r:embed="rId20">
              <a:alphaModFix/>
            </a:blip>
            <a:srcRect b="0" l="0" r="0" t="0"/>
            <a:stretch/>
          </p:blipFill>
          <p:spPr>
            <a:xfrm>
              <a:off x="1003546" y="5736124"/>
              <a:ext cx="846607" cy="1124416"/>
            </a:xfrm>
            <a:prstGeom prst="rect">
              <a:avLst/>
            </a:prstGeom>
            <a:noFill/>
            <a:ln>
              <a:noFill/>
            </a:ln>
          </p:spPr>
        </p:pic>
        <p:pic>
          <p:nvPicPr>
            <p:cNvPr id="801" name="Google Shape;801;p35"/>
            <p:cNvPicPr preferRelativeResize="0"/>
            <p:nvPr/>
          </p:nvPicPr>
          <p:blipFill rotWithShape="1">
            <a:blip r:embed="rId21">
              <a:alphaModFix/>
            </a:blip>
            <a:srcRect b="0" l="0" r="0" t="0"/>
            <a:stretch/>
          </p:blipFill>
          <p:spPr>
            <a:xfrm>
              <a:off x="868752" y="5073658"/>
              <a:ext cx="38095" cy="38095"/>
            </a:xfrm>
            <a:prstGeom prst="rect">
              <a:avLst/>
            </a:prstGeom>
            <a:noFill/>
            <a:ln>
              <a:noFill/>
            </a:ln>
          </p:spPr>
        </p:pic>
        <p:pic>
          <p:nvPicPr>
            <p:cNvPr id="802" name="Google Shape;802;p35"/>
            <p:cNvPicPr preferRelativeResize="0"/>
            <p:nvPr/>
          </p:nvPicPr>
          <p:blipFill rotWithShape="1">
            <a:blip r:embed="rId21">
              <a:alphaModFix/>
            </a:blip>
            <a:srcRect b="0" l="0" r="0" t="0"/>
            <a:stretch/>
          </p:blipFill>
          <p:spPr>
            <a:xfrm>
              <a:off x="868752" y="5803743"/>
              <a:ext cx="38095" cy="38095"/>
            </a:xfrm>
            <a:prstGeom prst="rect">
              <a:avLst/>
            </a:prstGeom>
            <a:noFill/>
            <a:ln>
              <a:noFill/>
            </a:ln>
          </p:spPr>
        </p:pic>
      </p:grpSp>
      <p:pic>
        <p:nvPicPr>
          <p:cNvPr id="803" name="Google Shape;803;p35"/>
          <p:cNvPicPr preferRelativeResize="0"/>
          <p:nvPr/>
        </p:nvPicPr>
        <p:blipFill rotWithShape="1">
          <a:blip r:embed="rId22">
            <a:alphaModFix/>
          </a:blip>
          <a:srcRect b="0" l="0" r="0" t="0"/>
          <a:stretch/>
        </p:blipFill>
        <p:spPr>
          <a:xfrm>
            <a:off x="21215580" y="8052997"/>
            <a:ext cx="936104" cy="482528"/>
          </a:xfrm>
          <a:prstGeom prst="rect">
            <a:avLst/>
          </a:prstGeom>
          <a:noFill/>
          <a:ln>
            <a:noFill/>
          </a:ln>
        </p:spPr>
      </p:pic>
      <p:pic>
        <p:nvPicPr>
          <p:cNvPr id="804" name="Google Shape;804;p35"/>
          <p:cNvPicPr preferRelativeResize="0"/>
          <p:nvPr/>
        </p:nvPicPr>
        <p:blipFill rotWithShape="1">
          <a:blip r:embed="rId23">
            <a:alphaModFix/>
          </a:blip>
          <a:srcRect b="0" l="0" r="0" t="0"/>
          <a:stretch/>
        </p:blipFill>
        <p:spPr>
          <a:xfrm>
            <a:off x="22102428" y="8099345"/>
            <a:ext cx="2771131" cy="368880"/>
          </a:xfrm>
          <a:prstGeom prst="rect">
            <a:avLst/>
          </a:prstGeom>
          <a:noFill/>
          <a:ln>
            <a:noFill/>
          </a:ln>
        </p:spPr>
      </p:pic>
      <p:grpSp>
        <p:nvGrpSpPr>
          <p:cNvPr id="805" name="Google Shape;805;p35"/>
          <p:cNvGrpSpPr/>
          <p:nvPr/>
        </p:nvGrpSpPr>
        <p:grpSpPr>
          <a:xfrm>
            <a:off x="21320801" y="3321647"/>
            <a:ext cx="1403016" cy="3910822"/>
            <a:chOff x="2273915" y="3487302"/>
            <a:chExt cx="1403016" cy="3910822"/>
          </a:xfrm>
        </p:grpSpPr>
        <p:pic>
          <p:nvPicPr>
            <p:cNvPr id="806" name="Google Shape;806;p35"/>
            <p:cNvPicPr preferRelativeResize="0"/>
            <p:nvPr/>
          </p:nvPicPr>
          <p:blipFill rotWithShape="1">
            <a:blip r:embed="rId24">
              <a:alphaModFix/>
            </a:blip>
            <a:srcRect b="0" l="0" r="0" t="0"/>
            <a:stretch/>
          </p:blipFill>
          <p:spPr>
            <a:xfrm>
              <a:off x="2273915" y="3840634"/>
              <a:ext cx="1401111" cy="840000"/>
            </a:xfrm>
            <a:prstGeom prst="rect">
              <a:avLst/>
            </a:prstGeom>
            <a:noFill/>
            <a:ln>
              <a:noFill/>
            </a:ln>
          </p:spPr>
        </p:pic>
        <p:pic>
          <p:nvPicPr>
            <p:cNvPr id="807" name="Google Shape;807;p35"/>
            <p:cNvPicPr preferRelativeResize="0"/>
            <p:nvPr/>
          </p:nvPicPr>
          <p:blipFill rotWithShape="1">
            <a:blip r:embed="rId25">
              <a:alphaModFix/>
            </a:blip>
            <a:srcRect b="0" l="0" r="0" t="0"/>
            <a:stretch/>
          </p:blipFill>
          <p:spPr>
            <a:xfrm>
              <a:off x="2275820" y="4763609"/>
              <a:ext cx="1401111" cy="2634515"/>
            </a:xfrm>
            <a:prstGeom prst="rect">
              <a:avLst/>
            </a:prstGeom>
            <a:noFill/>
            <a:ln>
              <a:noFill/>
            </a:ln>
          </p:spPr>
        </p:pic>
        <p:pic>
          <p:nvPicPr>
            <p:cNvPr id="808" name="Google Shape;808;p35"/>
            <p:cNvPicPr preferRelativeResize="0"/>
            <p:nvPr/>
          </p:nvPicPr>
          <p:blipFill rotWithShape="1">
            <a:blip r:embed="rId15">
              <a:alphaModFix/>
            </a:blip>
            <a:srcRect b="0" l="0" r="0" t="0"/>
            <a:stretch/>
          </p:blipFill>
          <p:spPr>
            <a:xfrm>
              <a:off x="2275820" y="7299224"/>
              <a:ext cx="1399206" cy="98900"/>
            </a:xfrm>
            <a:prstGeom prst="rect">
              <a:avLst/>
            </a:prstGeom>
            <a:noFill/>
            <a:ln>
              <a:noFill/>
            </a:ln>
          </p:spPr>
        </p:pic>
        <p:pic>
          <p:nvPicPr>
            <p:cNvPr id="809" name="Google Shape;809;p35"/>
            <p:cNvPicPr preferRelativeResize="0"/>
            <p:nvPr/>
          </p:nvPicPr>
          <p:blipFill rotWithShape="1">
            <a:blip r:embed="rId26">
              <a:alphaModFix/>
            </a:blip>
            <a:srcRect b="0" l="0" r="0" t="0"/>
            <a:stretch/>
          </p:blipFill>
          <p:spPr>
            <a:xfrm>
              <a:off x="2561886" y="3487302"/>
              <a:ext cx="661432" cy="318090"/>
            </a:xfrm>
            <a:prstGeom prst="rect">
              <a:avLst/>
            </a:prstGeom>
            <a:noFill/>
            <a:ln>
              <a:noFill/>
            </a:ln>
          </p:spPr>
        </p:pic>
        <p:pic>
          <p:nvPicPr>
            <p:cNvPr id="810" name="Google Shape;810;p35"/>
            <p:cNvPicPr preferRelativeResize="0"/>
            <p:nvPr/>
          </p:nvPicPr>
          <p:blipFill rotWithShape="1">
            <a:blip r:embed="rId27">
              <a:alphaModFix/>
            </a:blip>
            <a:srcRect b="0" l="0" r="0" t="0"/>
            <a:stretch/>
          </p:blipFill>
          <p:spPr>
            <a:xfrm>
              <a:off x="2275820" y="3840634"/>
              <a:ext cx="1399206" cy="28571"/>
            </a:xfrm>
            <a:prstGeom prst="rect">
              <a:avLst/>
            </a:prstGeom>
            <a:noFill/>
            <a:ln>
              <a:noFill/>
            </a:ln>
          </p:spPr>
        </p:pic>
        <p:pic>
          <p:nvPicPr>
            <p:cNvPr id="811" name="Google Shape;811;p35"/>
            <p:cNvPicPr preferRelativeResize="0"/>
            <p:nvPr/>
          </p:nvPicPr>
          <p:blipFill rotWithShape="1">
            <a:blip r:embed="rId28">
              <a:alphaModFix/>
            </a:blip>
            <a:srcRect b="0" l="0" r="0" t="0"/>
            <a:stretch/>
          </p:blipFill>
          <p:spPr>
            <a:xfrm>
              <a:off x="2419811" y="3943185"/>
              <a:ext cx="931735" cy="678078"/>
            </a:xfrm>
            <a:prstGeom prst="rect">
              <a:avLst/>
            </a:prstGeom>
            <a:noFill/>
            <a:ln>
              <a:noFill/>
            </a:ln>
          </p:spPr>
        </p:pic>
        <p:pic>
          <p:nvPicPr>
            <p:cNvPr id="812" name="Google Shape;812;p35"/>
            <p:cNvPicPr preferRelativeResize="0"/>
            <p:nvPr/>
          </p:nvPicPr>
          <p:blipFill rotWithShape="1">
            <a:blip r:embed="rId29">
              <a:alphaModFix/>
            </a:blip>
            <a:srcRect b="0" l="0" r="0" t="0"/>
            <a:stretch/>
          </p:blipFill>
          <p:spPr>
            <a:xfrm>
              <a:off x="2603179" y="5015563"/>
              <a:ext cx="875559" cy="673634"/>
            </a:xfrm>
            <a:prstGeom prst="rect">
              <a:avLst/>
            </a:prstGeom>
            <a:noFill/>
            <a:ln>
              <a:noFill/>
            </a:ln>
          </p:spPr>
        </p:pic>
        <p:pic>
          <p:nvPicPr>
            <p:cNvPr id="813" name="Google Shape;813;p35"/>
            <p:cNvPicPr preferRelativeResize="0"/>
            <p:nvPr/>
          </p:nvPicPr>
          <p:blipFill rotWithShape="1">
            <a:blip r:embed="rId30">
              <a:alphaModFix/>
            </a:blip>
            <a:srcRect b="0" l="0" r="0" t="0"/>
            <a:stretch/>
          </p:blipFill>
          <p:spPr>
            <a:xfrm>
              <a:off x="2612699" y="5736124"/>
              <a:ext cx="846607" cy="1124416"/>
            </a:xfrm>
            <a:prstGeom prst="rect">
              <a:avLst/>
            </a:prstGeom>
            <a:noFill/>
            <a:ln>
              <a:noFill/>
            </a:ln>
          </p:spPr>
        </p:pic>
        <p:pic>
          <p:nvPicPr>
            <p:cNvPr id="814" name="Google Shape;814;p35"/>
            <p:cNvPicPr preferRelativeResize="0"/>
            <p:nvPr/>
          </p:nvPicPr>
          <p:blipFill rotWithShape="1">
            <a:blip r:embed="rId21">
              <a:alphaModFix/>
            </a:blip>
            <a:srcRect b="0" l="0" r="0" t="0"/>
            <a:stretch/>
          </p:blipFill>
          <p:spPr>
            <a:xfrm>
              <a:off x="2477906" y="5073658"/>
              <a:ext cx="38095" cy="38095"/>
            </a:xfrm>
            <a:prstGeom prst="rect">
              <a:avLst/>
            </a:prstGeom>
            <a:noFill/>
            <a:ln>
              <a:noFill/>
            </a:ln>
          </p:spPr>
        </p:pic>
        <p:pic>
          <p:nvPicPr>
            <p:cNvPr id="815" name="Google Shape;815;p35"/>
            <p:cNvPicPr preferRelativeResize="0"/>
            <p:nvPr/>
          </p:nvPicPr>
          <p:blipFill rotWithShape="1">
            <a:blip r:embed="rId21">
              <a:alphaModFix/>
            </a:blip>
            <a:srcRect b="0" l="0" r="0" t="0"/>
            <a:stretch/>
          </p:blipFill>
          <p:spPr>
            <a:xfrm>
              <a:off x="2477906" y="5803743"/>
              <a:ext cx="38095" cy="38095"/>
            </a:xfrm>
            <a:prstGeom prst="rect">
              <a:avLst/>
            </a:prstGeom>
            <a:noFill/>
            <a:ln>
              <a:noFill/>
            </a:ln>
          </p:spPr>
        </p:pic>
      </p:grpSp>
      <p:grpSp>
        <p:nvGrpSpPr>
          <p:cNvPr id="816" name="Google Shape;816;p35"/>
          <p:cNvGrpSpPr/>
          <p:nvPr/>
        </p:nvGrpSpPr>
        <p:grpSpPr>
          <a:xfrm>
            <a:off x="22929955" y="3321647"/>
            <a:ext cx="1403016" cy="3910822"/>
            <a:chOff x="3883069" y="3487302"/>
            <a:chExt cx="1403016" cy="3910822"/>
          </a:xfrm>
        </p:grpSpPr>
        <p:pic>
          <p:nvPicPr>
            <p:cNvPr id="817" name="Google Shape;817;p35"/>
            <p:cNvPicPr preferRelativeResize="0"/>
            <p:nvPr/>
          </p:nvPicPr>
          <p:blipFill rotWithShape="1">
            <a:blip r:embed="rId24">
              <a:alphaModFix/>
            </a:blip>
            <a:srcRect b="0" l="0" r="0" t="0"/>
            <a:stretch/>
          </p:blipFill>
          <p:spPr>
            <a:xfrm>
              <a:off x="3883069" y="3840634"/>
              <a:ext cx="1401111" cy="840000"/>
            </a:xfrm>
            <a:prstGeom prst="rect">
              <a:avLst/>
            </a:prstGeom>
            <a:noFill/>
            <a:ln>
              <a:noFill/>
            </a:ln>
          </p:spPr>
        </p:pic>
        <p:pic>
          <p:nvPicPr>
            <p:cNvPr id="818" name="Google Shape;818;p35"/>
            <p:cNvPicPr preferRelativeResize="0"/>
            <p:nvPr/>
          </p:nvPicPr>
          <p:blipFill rotWithShape="1">
            <a:blip r:embed="rId25">
              <a:alphaModFix/>
            </a:blip>
            <a:srcRect b="0" l="0" r="0" t="0"/>
            <a:stretch/>
          </p:blipFill>
          <p:spPr>
            <a:xfrm>
              <a:off x="3884974" y="4763609"/>
              <a:ext cx="1401111" cy="2634515"/>
            </a:xfrm>
            <a:prstGeom prst="rect">
              <a:avLst/>
            </a:prstGeom>
            <a:noFill/>
            <a:ln>
              <a:noFill/>
            </a:ln>
          </p:spPr>
        </p:pic>
        <p:pic>
          <p:nvPicPr>
            <p:cNvPr id="819" name="Google Shape;819;p35"/>
            <p:cNvPicPr preferRelativeResize="0"/>
            <p:nvPr/>
          </p:nvPicPr>
          <p:blipFill rotWithShape="1">
            <a:blip r:embed="rId15">
              <a:alphaModFix/>
            </a:blip>
            <a:srcRect b="0" l="0" r="0" t="0"/>
            <a:stretch/>
          </p:blipFill>
          <p:spPr>
            <a:xfrm>
              <a:off x="3884974" y="7299224"/>
              <a:ext cx="1399206" cy="98900"/>
            </a:xfrm>
            <a:prstGeom prst="rect">
              <a:avLst/>
            </a:prstGeom>
            <a:noFill/>
            <a:ln>
              <a:noFill/>
            </a:ln>
          </p:spPr>
        </p:pic>
        <p:pic>
          <p:nvPicPr>
            <p:cNvPr id="820" name="Google Shape;820;p35"/>
            <p:cNvPicPr preferRelativeResize="0"/>
            <p:nvPr/>
          </p:nvPicPr>
          <p:blipFill rotWithShape="1">
            <a:blip r:embed="rId31">
              <a:alphaModFix/>
            </a:blip>
            <a:srcRect b="0" l="0" r="0" t="0"/>
            <a:stretch/>
          </p:blipFill>
          <p:spPr>
            <a:xfrm>
              <a:off x="4171039" y="3487302"/>
              <a:ext cx="675133" cy="318090"/>
            </a:xfrm>
            <a:prstGeom prst="rect">
              <a:avLst/>
            </a:prstGeom>
            <a:noFill/>
            <a:ln>
              <a:noFill/>
            </a:ln>
          </p:spPr>
        </p:pic>
        <p:pic>
          <p:nvPicPr>
            <p:cNvPr id="821" name="Google Shape;821;p35"/>
            <p:cNvPicPr preferRelativeResize="0"/>
            <p:nvPr/>
          </p:nvPicPr>
          <p:blipFill rotWithShape="1">
            <a:blip r:embed="rId27">
              <a:alphaModFix/>
            </a:blip>
            <a:srcRect b="0" l="0" r="0" t="0"/>
            <a:stretch/>
          </p:blipFill>
          <p:spPr>
            <a:xfrm>
              <a:off x="3884974" y="3840634"/>
              <a:ext cx="1399206" cy="28571"/>
            </a:xfrm>
            <a:prstGeom prst="rect">
              <a:avLst/>
            </a:prstGeom>
            <a:noFill/>
            <a:ln>
              <a:noFill/>
            </a:ln>
          </p:spPr>
        </p:pic>
        <p:pic>
          <p:nvPicPr>
            <p:cNvPr id="822" name="Google Shape;822;p35"/>
            <p:cNvPicPr preferRelativeResize="0"/>
            <p:nvPr/>
          </p:nvPicPr>
          <p:blipFill rotWithShape="1">
            <a:blip r:embed="rId28">
              <a:alphaModFix/>
            </a:blip>
            <a:srcRect b="0" l="0" r="0" t="0"/>
            <a:stretch/>
          </p:blipFill>
          <p:spPr>
            <a:xfrm>
              <a:off x="4028964" y="3943185"/>
              <a:ext cx="931735" cy="678078"/>
            </a:xfrm>
            <a:prstGeom prst="rect">
              <a:avLst/>
            </a:prstGeom>
            <a:noFill/>
            <a:ln>
              <a:noFill/>
            </a:ln>
          </p:spPr>
        </p:pic>
        <p:pic>
          <p:nvPicPr>
            <p:cNvPr id="823" name="Google Shape;823;p35"/>
            <p:cNvPicPr preferRelativeResize="0"/>
            <p:nvPr/>
          </p:nvPicPr>
          <p:blipFill rotWithShape="1">
            <a:blip r:embed="rId29">
              <a:alphaModFix/>
            </a:blip>
            <a:srcRect b="0" l="0" r="0" t="0"/>
            <a:stretch/>
          </p:blipFill>
          <p:spPr>
            <a:xfrm>
              <a:off x="4212332" y="5015563"/>
              <a:ext cx="875559" cy="673634"/>
            </a:xfrm>
            <a:prstGeom prst="rect">
              <a:avLst/>
            </a:prstGeom>
            <a:noFill/>
            <a:ln>
              <a:noFill/>
            </a:ln>
          </p:spPr>
        </p:pic>
        <p:pic>
          <p:nvPicPr>
            <p:cNvPr id="824" name="Google Shape;824;p35"/>
            <p:cNvPicPr preferRelativeResize="0"/>
            <p:nvPr/>
          </p:nvPicPr>
          <p:blipFill rotWithShape="1">
            <a:blip r:embed="rId30">
              <a:alphaModFix/>
            </a:blip>
            <a:srcRect b="0" l="0" r="0" t="0"/>
            <a:stretch/>
          </p:blipFill>
          <p:spPr>
            <a:xfrm>
              <a:off x="4221853" y="5736124"/>
              <a:ext cx="846607" cy="1124416"/>
            </a:xfrm>
            <a:prstGeom prst="rect">
              <a:avLst/>
            </a:prstGeom>
            <a:noFill/>
            <a:ln>
              <a:noFill/>
            </a:ln>
          </p:spPr>
        </p:pic>
        <p:pic>
          <p:nvPicPr>
            <p:cNvPr id="825" name="Google Shape;825;p35"/>
            <p:cNvPicPr preferRelativeResize="0"/>
            <p:nvPr/>
          </p:nvPicPr>
          <p:blipFill rotWithShape="1">
            <a:blip r:embed="rId21">
              <a:alphaModFix/>
            </a:blip>
            <a:srcRect b="0" l="0" r="0" t="0"/>
            <a:stretch/>
          </p:blipFill>
          <p:spPr>
            <a:xfrm>
              <a:off x="4087059" y="5073658"/>
              <a:ext cx="38095" cy="38095"/>
            </a:xfrm>
            <a:prstGeom prst="rect">
              <a:avLst/>
            </a:prstGeom>
            <a:noFill/>
            <a:ln>
              <a:noFill/>
            </a:ln>
          </p:spPr>
        </p:pic>
        <p:pic>
          <p:nvPicPr>
            <p:cNvPr id="826" name="Google Shape;826;p35"/>
            <p:cNvPicPr preferRelativeResize="0"/>
            <p:nvPr/>
          </p:nvPicPr>
          <p:blipFill rotWithShape="1">
            <a:blip r:embed="rId21">
              <a:alphaModFix/>
            </a:blip>
            <a:srcRect b="0" l="0" r="0" t="0"/>
            <a:stretch/>
          </p:blipFill>
          <p:spPr>
            <a:xfrm>
              <a:off x="4087059" y="5803743"/>
              <a:ext cx="38095" cy="38095"/>
            </a:xfrm>
            <a:prstGeom prst="rect">
              <a:avLst/>
            </a:prstGeom>
            <a:noFill/>
            <a:ln>
              <a:noFill/>
            </a:ln>
          </p:spPr>
        </p:pic>
      </p:grpSp>
      <p:pic>
        <p:nvPicPr>
          <p:cNvPr id="827" name="Google Shape;827;p35"/>
          <p:cNvPicPr preferRelativeResize="0"/>
          <p:nvPr/>
        </p:nvPicPr>
        <p:blipFill rotWithShape="1">
          <a:blip r:embed="rId24">
            <a:alphaModFix/>
          </a:blip>
          <a:srcRect b="0" l="0" r="0" t="0"/>
          <a:stretch/>
        </p:blipFill>
        <p:spPr>
          <a:xfrm>
            <a:off x="24539109" y="3674978"/>
            <a:ext cx="1401111" cy="840000"/>
          </a:xfrm>
          <a:prstGeom prst="rect">
            <a:avLst/>
          </a:prstGeom>
          <a:noFill/>
          <a:ln>
            <a:noFill/>
          </a:ln>
        </p:spPr>
      </p:pic>
      <p:pic>
        <p:nvPicPr>
          <p:cNvPr id="828" name="Google Shape;828;p35"/>
          <p:cNvPicPr preferRelativeResize="0"/>
          <p:nvPr/>
        </p:nvPicPr>
        <p:blipFill rotWithShape="1">
          <a:blip r:embed="rId25">
            <a:alphaModFix/>
          </a:blip>
          <a:srcRect b="0" l="0" r="0" t="0"/>
          <a:stretch/>
        </p:blipFill>
        <p:spPr>
          <a:xfrm>
            <a:off x="24541014" y="4597954"/>
            <a:ext cx="1401111" cy="2634515"/>
          </a:xfrm>
          <a:prstGeom prst="rect">
            <a:avLst/>
          </a:prstGeom>
          <a:noFill/>
          <a:ln>
            <a:noFill/>
          </a:ln>
        </p:spPr>
      </p:pic>
      <p:pic>
        <p:nvPicPr>
          <p:cNvPr id="829" name="Google Shape;829;p35"/>
          <p:cNvPicPr preferRelativeResize="0"/>
          <p:nvPr/>
        </p:nvPicPr>
        <p:blipFill rotWithShape="1">
          <a:blip r:embed="rId15">
            <a:alphaModFix/>
          </a:blip>
          <a:srcRect b="0" l="0" r="0" t="0"/>
          <a:stretch/>
        </p:blipFill>
        <p:spPr>
          <a:xfrm>
            <a:off x="24541013" y="7133568"/>
            <a:ext cx="1399206" cy="98900"/>
          </a:xfrm>
          <a:prstGeom prst="rect">
            <a:avLst/>
          </a:prstGeom>
          <a:noFill/>
          <a:ln>
            <a:noFill/>
          </a:ln>
        </p:spPr>
      </p:pic>
      <p:pic>
        <p:nvPicPr>
          <p:cNvPr id="830" name="Google Shape;830;p35"/>
          <p:cNvPicPr preferRelativeResize="0"/>
          <p:nvPr/>
        </p:nvPicPr>
        <p:blipFill rotWithShape="1">
          <a:blip r:embed="rId32">
            <a:alphaModFix/>
          </a:blip>
          <a:srcRect b="0" l="0" r="0" t="0"/>
          <a:stretch/>
        </p:blipFill>
        <p:spPr>
          <a:xfrm>
            <a:off x="24693745" y="3326094"/>
            <a:ext cx="1000955" cy="313643"/>
          </a:xfrm>
          <a:prstGeom prst="rect">
            <a:avLst/>
          </a:prstGeom>
          <a:noFill/>
          <a:ln>
            <a:noFill/>
          </a:ln>
        </p:spPr>
      </p:pic>
      <p:pic>
        <p:nvPicPr>
          <p:cNvPr id="831" name="Google Shape;831;p35"/>
          <p:cNvPicPr preferRelativeResize="0"/>
          <p:nvPr/>
        </p:nvPicPr>
        <p:blipFill rotWithShape="1">
          <a:blip r:embed="rId27">
            <a:alphaModFix/>
          </a:blip>
          <a:srcRect b="0" l="0" r="0" t="0"/>
          <a:stretch/>
        </p:blipFill>
        <p:spPr>
          <a:xfrm>
            <a:off x="24541013" y="3674979"/>
            <a:ext cx="1399206" cy="28571"/>
          </a:xfrm>
          <a:prstGeom prst="rect">
            <a:avLst/>
          </a:prstGeom>
          <a:noFill/>
          <a:ln>
            <a:noFill/>
          </a:ln>
        </p:spPr>
      </p:pic>
      <p:pic>
        <p:nvPicPr>
          <p:cNvPr id="832" name="Google Shape;832;p35"/>
          <p:cNvPicPr preferRelativeResize="0"/>
          <p:nvPr/>
        </p:nvPicPr>
        <p:blipFill rotWithShape="1">
          <a:blip r:embed="rId28">
            <a:alphaModFix/>
          </a:blip>
          <a:srcRect b="0" l="0" r="0" t="0"/>
          <a:stretch/>
        </p:blipFill>
        <p:spPr>
          <a:xfrm>
            <a:off x="24685005" y="3777529"/>
            <a:ext cx="931735" cy="678078"/>
          </a:xfrm>
          <a:prstGeom prst="rect">
            <a:avLst/>
          </a:prstGeom>
          <a:noFill/>
          <a:ln>
            <a:noFill/>
          </a:ln>
        </p:spPr>
      </p:pic>
      <p:pic>
        <p:nvPicPr>
          <p:cNvPr id="833" name="Google Shape;833;p35"/>
          <p:cNvPicPr preferRelativeResize="0"/>
          <p:nvPr/>
        </p:nvPicPr>
        <p:blipFill rotWithShape="1">
          <a:blip r:embed="rId29">
            <a:alphaModFix/>
          </a:blip>
          <a:srcRect b="0" l="0" r="0" t="0"/>
          <a:stretch/>
        </p:blipFill>
        <p:spPr>
          <a:xfrm>
            <a:off x="24868372" y="4849907"/>
            <a:ext cx="875559" cy="673634"/>
          </a:xfrm>
          <a:prstGeom prst="rect">
            <a:avLst/>
          </a:prstGeom>
          <a:noFill/>
          <a:ln>
            <a:noFill/>
          </a:ln>
        </p:spPr>
      </p:pic>
      <p:pic>
        <p:nvPicPr>
          <p:cNvPr id="834" name="Google Shape;834;p35"/>
          <p:cNvPicPr preferRelativeResize="0"/>
          <p:nvPr/>
        </p:nvPicPr>
        <p:blipFill rotWithShape="1">
          <a:blip r:embed="rId30">
            <a:alphaModFix/>
          </a:blip>
          <a:srcRect b="0" l="0" r="0" t="0"/>
          <a:stretch/>
        </p:blipFill>
        <p:spPr>
          <a:xfrm>
            <a:off x="24877894" y="5570468"/>
            <a:ext cx="846607" cy="1124416"/>
          </a:xfrm>
          <a:prstGeom prst="rect">
            <a:avLst/>
          </a:prstGeom>
          <a:noFill/>
          <a:ln>
            <a:noFill/>
          </a:ln>
        </p:spPr>
      </p:pic>
      <p:pic>
        <p:nvPicPr>
          <p:cNvPr id="835" name="Google Shape;835;p35"/>
          <p:cNvPicPr preferRelativeResize="0"/>
          <p:nvPr/>
        </p:nvPicPr>
        <p:blipFill rotWithShape="1">
          <a:blip r:embed="rId21">
            <a:alphaModFix/>
          </a:blip>
          <a:srcRect b="0" l="0" r="0" t="0"/>
          <a:stretch/>
        </p:blipFill>
        <p:spPr>
          <a:xfrm>
            <a:off x="24743100" y="4908003"/>
            <a:ext cx="38095" cy="38095"/>
          </a:xfrm>
          <a:prstGeom prst="rect">
            <a:avLst/>
          </a:prstGeom>
          <a:noFill/>
          <a:ln>
            <a:noFill/>
          </a:ln>
        </p:spPr>
      </p:pic>
      <p:pic>
        <p:nvPicPr>
          <p:cNvPr id="836" name="Google Shape;836;p35"/>
          <p:cNvPicPr preferRelativeResize="0"/>
          <p:nvPr/>
        </p:nvPicPr>
        <p:blipFill rotWithShape="1">
          <a:blip r:embed="rId21">
            <a:alphaModFix/>
          </a:blip>
          <a:srcRect b="0" l="0" r="0" t="0"/>
          <a:stretch/>
        </p:blipFill>
        <p:spPr>
          <a:xfrm>
            <a:off x="24743100" y="5638088"/>
            <a:ext cx="38095" cy="38095"/>
          </a:xfrm>
          <a:prstGeom prst="rect">
            <a:avLst/>
          </a:prstGeom>
          <a:noFill/>
          <a:ln>
            <a:noFill/>
          </a:ln>
        </p:spPr>
      </p:pic>
      <p:pic>
        <p:nvPicPr>
          <p:cNvPr id="837" name="Google Shape;837;p35"/>
          <p:cNvPicPr preferRelativeResize="0"/>
          <p:nvPr/>
        </p:nvPicPr>
        <p:blipFill rotWithShape="1">
          <a:blip r:embed="rId33">
            <a:alphaModFix/>
          </a:blip>
          <a:srcRect b="0" l="0" r="0" t="0"/>
          <a:stretch/>
        </p:blipFill>
        <p:spPr>
          <a:xfrm>
            <a:off x="20761719" y="8159745"/>
            <a:ext cx="310565" cy="236100"/>
          </a:xfrm>
          <a:prstGeom prst="rect">
            <a:avLst/>
          </a:prstGeom>
          <a:noFill/>
          <a:ln>
            <a:noFill/>
          </a:ln>
        </p:spPr>
      </p:pic>
      <p:pic>
        <p:nvPicPr>
          <p:cNvPr id="838" name="Google Shape;838;p35"/>
          <p:cNvPicPr preferRelativeResize="0"/>
          <p:nvPr/>
        </p:nvPicPr>
        <p:blipFill rotWithShape="1">
          <a:blip r:embed="rId34">
            <a:alphaModFix/>
          </a:blip>
          <a:srcRect b="0" l="0" r="0" t="0"/>
          <a:stretch/>
        </p:blipFill>
        <p:spPr>
          <a:xfrm>
            <a:off x="20761719" y="8582704"/>
            <a:ext cx="332788" cy="298253"/>
          </a:xfrm>
          <a:prstGeom prst="rect">
            <a:avLst/>
          </a:prstGeom>
          <a:noFill/>
          <a:ln>
            <a:noFill/>
          </a:ln>
        </p:spPr>
      </p:pic>
      <p:pic>
        <p:nvPicPr>
          <p:cNvPr id="839" name="Google Shape;839;p35"/>
          <p:cNvPicPr preferRelativeResize="0"/>
          <p:nvPr/>
        </p:nvPicPr>
        <p:blipFill rotWithShape="1">
          <a:blip r:embed="rId35">
            <a:alphaModFix/>
          </a:blip>
          <a:srcRect b="0" l="0" r="0" t="0"/>
          <a:stretch/>
        </p:blipFill>
        <p:spPr>
          <a:xfrm>
            <a:off x="20755369" y="9020925"/>
            <a:ext cx="310565" cy="281138"/>
          </a:xfrm>
          <a:prstGeom prst="rect">
            <a:avLst/>
          </a:prstGeom>
          <a:noFill/>
          <a:ln>
            <a:noFill/>
          </a:ln>
        </p:spPr>
      </p:pic>
      <p:pic>
        <p:nvPicPr>
          <p:cNvPr id="840" name="Google Shape;840;p35"/>
          <p:cNvPicPr preferRelativeResize="0"/>
          <p:nvPr/>
        </p:nvPicPr>
        <p:blipFill rotWithShape="1">
          <a:blip r:embed="rId36">
            <a:alphaModFix/>
          </a:blip>
          <a:srcRect b="0" l="0" r="0" t="0"/>
          <a:stretch/>
        </p:blipFill>
        <p:spPr>
          <a:xfrm>
            <a:off x="21215581" y="8514307"/>
            <a:ext cx="721252" cy="488880"/>
          </a:xfrm>
          <a:prstGeom prst="rect">
            <a:avLst/>
          </a:prstGeom>
          <a:noFill/>
          <a:ln>
            <a:noFill/>
          </a:ln>
        </p:spPr>
      </p:pic>
      <p:pic>
        <p:nvPicPr>
          <p:cNvPr id="841" name="Google Shape;841;p35"/>
          <p:cNvPicPr preferRelativeResize="0"/>
          <p:nvPr/>
        </p:nvPicPr>
        <p:blipFill rotWithShape="1">
          <a:blip r:embed="rId37">
            <a:alphaModFix/>
          </a:blip>
          <a:srcRect b="0" l="0" r="0" t="0"/>
          <a:stretch/>
        </p:blipFill>
        <p:spPr>
          <a:xfrm>
            <a:off x="22085055" y="8586385"/>
            <a:ext cx="2771131" cy="368880"/>
          </a:xfrm>
          <a:prstGeom prst="rect">
            <a:avLst/>
          </a:prstGeom>
          <a:noFill/>
          <a:ln>
            <a:noFill/>
          </a:ln>
        </p:spPr>
      </p:pic>
      <p:pic>
        <p:nvPicPr>
          <p:cNvPr id="842" name="Google Shape;842;p35"/>
          <p:cNvPicPr preferRelativeResize="0"/>
          <p:nvPr/>
        </p:nvPicPr>
        <p:blipFill rotWithShape="1">
          <a:blip r:embed="rId38">
            <a:alphaModFix/>
          </a:blip>
          <a:srcRect b="0" l="0" r="0" t="0"/>
          <a:stretch/>
        </p:blipFill>
        <p:spPr>
          <a:xfrm>
            <a:off x="21215581" y="8946507"/>
            <a:ext cx="534082" cy="482528"/>
          </a:xfrm>
          <a:prstGeom prst="rect">
            <a:avLst/>
          </a:prstGeom>
          <a:noFill/>
          <a:ln>
            <a:noFill/>
          </a:ln>
        </p:spPr>
      </p:pic>
      <p:pic>
        <p:nvPicPr>
          <p:cNvPr id="843" name="Google Shape;843;p35"/>
          <p:cNvPicPr preferRelativeResize="0"/>
          <p:nvPr/>
        </p:nvPicPr>
        <p:blipFill rotWithShape="1">
          <a:blip r:embed="rId37">
            <a:alphaModFix/>
          </a:blip>
          <a:srcRect b="0" l="0" r="0" t="0"/>
          <a:stretch/>
        </p:blipFill>
        <p:spPr>
          <a:xfrm>
            <a:off x="22087455" y="9000863"/>
            <a:ext cx="2771131" cy="368880"/>
          </a:xfrm>
          <a:prstGeom prst="rect">
            <a:avLst/>
          </a:prstGeom>
          <a:noFill/>
          <a:ln>
            <a:noFill/>
          </a:ln>
        </p:spPr>
      </p:pic>
      <p:pic>
        <p:nvPicPr>
          <p:cNvPr id="844" name="Google Shape;844;p35"/>
          <p:cNvPicPr preferRelativeResize="0"/>
          <p:nvPr/>
        </p:nvPicPr>
        <p:blipFill rotWithShape="1">
          <a:blip r:embed="rId39">
            <a:alphaModFix/>
          </a:blip>
          <a:srcRect b="0" l="0" r="0" t="0"/>
          <a:stretch/>
        </p:blipFill>
        <p:spPr>
          <a:xfrm rot="-5400000">
            <a:off x="21648051" y="9112935"/>
            <a:ext cx="189140" cy="140802"/>
          </a:xfrm>
          <a:prstGeom prst="rect">
            <a:avLst/>
          </a:prstGeom>
          <a:noFill/>
          <a:ln>
            <a:noFill/>
          </a:ln>
        </p:spPr>
      </p:pic>
      <p:pic>
        <p:nvPicPr>
          <p:cNvPr id="845" name="Google Shape;845;p35"/>
          <p:cNvPicPr preferRelativeResize="0"/>
          <p:nvPr/>
        </p:nvPicPr>
        <p:blipFill rotWithShape="1">
          <a:blip r:embed="rId24">
            <a:alphaModFix/>
          </a:blip>
          <a:srcRect b="0" l="0" r="0" t="0"/>
          <a:stretch/>
        </p:blipFill>
        <p:spPr>
          <a:xfrm>
            <a:off x="1276615" y="3581450"/>
            <a:ext cx="9257960" cy="4832225"/>
          </a:xfrm>
          <a:prstGeom prst="rect">
            <a:avLst/>
          </a:prstGeom>
          <a:noFill/>
          <a:ln>
            <a:noFill/>
          </a:ln>
        </p:spPr>
      </p:pic>
      <p:pic>
        <p:nvPicPr>
          <p:cNvPr id="846" name="Google Shape;846;p35"/>
          <p:cNvPicPr preferRelativeResize="0"/>
          <p:nvPr/>
        </p:nvPicPr>
        <p:blipFill rotWithShape="1">
          <a:blip r:embed="rId27">
            <a:alphaModFix/>
          </a:blip>
          <a:srcRect b="0" l="0" r="0" t="0"/>
          <a:stretch/>
        </p:blipFill>
        <p:spPr>
          <a:xfrm>
            <a:off x="1232775" y="3581450"/>
            <a:ext cx="9257960" cy="114850"/>
          </a:xfrm>
          <a:prstGeom prst="rect">
            <a:avLst/>
          </a:prstGeom>
          <a:noFill/>
          <a:ln>
            <a:noFill/>
          </a:ln>
        </p:spPr>
      </p:pic>
      <p:sp>
        <p:nvSpPr>
          <p:cNvPr id="847" name="Google Shape;847;p35"/>
          <p:cNvSpPr txBox="1"/>
          <p:nvPr/>
        </p:nvSpPr>
        <p:spPr>
          <a:xfrm>
            <a:off x="1491056" y="2709100"/>
            <a:ext cx="7272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rPr>
              <a:t>뉴스심리지수 (NSI, News Sentiment Index)</a:t>
            </a:r>
            <a:endParaRPr b="1" sz="2800">
              <a:solidFill>
                <a:srgbClr val="212D50"/>
              </a:solidFill>
              <a:latin typeface="Arial"/>
              <a:ea typeface="Arial"/>
              <a:cs typeface="Arial"/>
              <a:sym typeface="Arial"/>
            </a:endParaRPr>
          </a:p>
        </p:txBody>
      </p:sp>
      <p:sp>
        <p:nvSpPr>
          <p:cNvPr id="848" name="Google Shape;848;p3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849" name="Google Shape;849;p3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50" name="Google Shape;850;p3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851" name="Google Shape;851;p35"/>
          <p:cNvSpPr txBox="1"/>
          <p:nvPr/>
        </p:nvSpPr>
        <p:spPr>
          <a:xfrm>
            <a:off x="1650273" y="4158525"/>
            <a:ext cx="87222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인터넷 경제뉴스 데이터를 문장 단위의 긍정, 부정, 중립 감성으로 분류</a:t>
            </a:r>
            <a:endParaRPr b="1" sz="2000">
              <a:solidFill>
                <a:srgbClr val="6B838B"/>
              </a:solidFill>
            </a:endParaRPr>
          </a:p>
          <a:p>
            <a:pPr indent="0" lvl="0" marL="0" marR="0" rtl="0" algn="l">
              <a:lnSpc>
                <a:spcPct val="150000"/>
              </a:lnSpc>
              <a:spcBef>
                <a:spcPts val="0"/>
              </a:spcBef>
              <a:spcAft>
                <a:spcPts val="0"/>
              </a:spcAft>
              <a:buNone/>
            </a:pPr>
            <a:r>
              <a:rPr b="1" lang="en-US" sz="2000">
                <a:solidFill>
                  <a:srgbClr val="6B838B"/>
                </a:solidFill>
              </a:rPr>
              <a:t>긍정과 부정 문장의 차이를 아래 산식에 따라 지수화한 것 </a:t>
            </a:r>
            <a:endParaRPr b="1" sz="2000">
              <a:solidFill>
                <a:srgbClr val="6B838B"/>
              </a:solidFill>
              <a:latin typeface="Arial"/>
              <a:ea typeface="Arial"/>
              <a:cs typeface="Arial"/>
              <a:sym typeface="Arial"/>
            </a:endParaRPr>
          </a:p>
        </p:txBody>
      </p:sp>
      <p:grpSp>
        <p:nvGrpSpPr>
          <p:cNvPr id="852" name="Google Shape;852;p35"/>
          <p:cNvGrpSpPr/>
          <p:nvPr/>
        </p:nvGrpSpPr>
        <p:grpSpPr>
          <a:xfrm>
            <a:off x="2340625" y="5560075"/>
            <a:ext cx="7234750" cy="954300"/>
            <a:chOff x="3483625" y="5102875"/>
            <a:chExt cx="7234750" cy="954300"/>
          </a:xfrm>
        </p:grpSpPr>
        <p:sp>
          <p:nvSpPr>
            <p:cNvPr id="853" name="Google Shape;853;p35"/>
            <p:cNvSpPr txBox="1"/>
            <p:nvPr/>
          </p:nvSpPr>
          <p:spPr>
            <a:xfrm>
              <a:off x="3483625" y="5457950"/>
              <a:ext cx="1399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NSI = </a:t>
              </a:r>
              <a:endParaRPr b="1" sz="2000">
                <a:solidFill>
                  <a:srgbClr val="6B838B"/>
                </a:solidFill>
                <a:latin typeface="Arial"/>
                <a:ea typeface="Arial"/>
                <a:cs typeface="Arial"/>
                <a:sym typeface="Arial"/>
              </a:endParaRPr>
            </a:p>
          </p:txBody>
        </p:sp>
        <p:sp>
          <p:nvSpPr>
            <p:cNvPr id="854" name="Google Shape;854;p35"/>
            <p:cNvSpPr txBox="1"/>
            <p:nvPr/>
          </p:nvSpPr>
          <p:spPr>
            <a:xfrm>
              <a:off x="4537150" y="5102875"/>
              <a:ext cx="60144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기간내 긍정문장 수 </a:t>
              </a:r>
              <a:r>
                <a:rPr b="1" lang="en-US" sz="3000">
                  <a:solidFill>
                    <a:srgbClr val="6B838B"/>
                  </a:solidFill>
                </a:rPr>
                <a:t>-</a:t>
              </a:r>
              <a:r>
                <a:rPr b="1" lang="en-US" sz="2000">
                  <a:solidFill>
                    <a:srgbClr val="6B838B"/>
                  </a:solidFill>
                </a:rPr>
                <a:t> 부정문장 수</a:t>
              </a:r>
              <a:endParaRPr b="1" sz="2000">
                <a:solidFill>
                  <a:srgbClr val="6B838B"/>
                </a:solidFill>
                <a:latin typeface="Arial"/>
                <a:ea typeface="Arial"/>
                <a:cs typeface="Arial"/>
                <a:sym typeface="Arial"/>
              </a:endParaRPr>
            </a:p>
          </p:txBody>
        </p:sp>
        <p:sp>
          <p:nvSpPr>
            <p:cNvPr id="855" name="Google Shape;855;p35"/>
            <p:cNvSpPr txBox="1"/>
            <p:nvPr/>
          </p:nvSpPr>
          <p:spPr>
            <a:xfrm>
              <a:off x="4537138" y="5656975"/>
              <a:ext cx="6014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기간내 긍정문장 수 + 부정문장 수</a:t>
              </a:r>
              <a:endParaRPr b="1" sz="2000">
                <a:solidFill>
                  <a:srgbClr val="6B838B"/>
                </a:solidFill>
                <a:latin typeface="Arial"/>
                <a:ea typeface="Arial"/>
                <a:cs typeface="Arial"/>
                <a:sym typeface="Arial"/>
              </a:endParaRPr>
            </a:p>
          </p:txBody>
        </p:sp>
        <p:cxnSp>
          <p:nvCxnSpPr>
            <p:cNvPr id="856" name="Google Shape;856;p35"/>
            <p:cNvCxnSpPr/>
            <p:nvPr/>
          </p:nvCxnSpPr>
          <p:spPr>
            <a:xfrm rot="10800000">
              <a:off x="4566787" y="5641824"/>
              <a:ext cx="3930000" cy="20700"/>
            </a:xfrm>
            <a:prstGeom prst="straightConnector1">
              <a:avLst/>
            </a:prstGeom>
            <a:noFill/>
            <a:ln cap="flat" cmpd="sng" w="19050">
              <a:solidFill>
                <a:srgbClr val="4B6972"/>
              </a:solidFill>
              <a:prstDash val="solid"/>
              <a:round/>
              <a:headEnd len="sm" w="sm" type="none"/>
              <a:tailEnd len="sm" w="sm" type="none"/>
            </a:ln>
          </p:spPr>
        </p:cxnSp>
        <p:sp>
          <p:nvSpPr>
            <p:cNvPr id="857" name="Google Shape;857;p35"/>
            <p:cNvSpPr txBox="1"/>
            <p:nvPr/>
          </p:nvSpPr>
          <p:spPr>
            <a:xfrm>
              <a:off x="8575475" y="5452075"/>
              <a:ext cx="2142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x 100 + 100</a:t>
              </a:r>
              <a:endParaRPr b="1" sz="2000">
                <a:solidFill>
                  <a:srgbClr val="6B838B"/>
                </a:solidFill>
                <a:latin typeface="Arial"/>
                <a:ea typeface="Arial"/>
                <a:cs typeface="Arial"/>
                <a:sym typeface="Arial"/>
              </a:endParaRPr>
            </a:p>
          </p:txBody>
        </p:sp>
      </p:grpSp>
      <p:sp>
        <p:nvSpPr>
          <p:cNvPr id="858" name="Google Shape;858;p35"/>
          <p:cNvSpPr txBox="1"/>
          <p:nvPr/>
        </p:nvSpPr>
        <p:spPr>
          <a:xfrm>
            <a:off x="1614387" y="7422088"/>
            <a:ext cx="8920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100을 초과하면 긍정문장이, 100 미만이면 부정문장이 더 많음을 의미함</a:t>
            </a:r>
            <a:endParaRPr b="1" sz="2000">
              <a:solidFill>
                <a:srgbClr val="6B838B"/>
              </a:solidFill>
              <a:latin typeface="Arial"/>
              <a:ea typeface="Arial"/>
              <a:cs typeface="Arial"/>
              <a:sym typeface="Arial"/>
            </a:endParaRPr>
          </a:p>
        </p:txBody>
      </p:sp>
      <p:sp>
        <p:nvSpPr>
          <p:cNvPr id="859" name="Google Shape;859;p35"/>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rgbClr val="DEE6E8"/>
                </a:solidFill>
              </a:rPr>
              <a:t>한국은행 경제통계국 통계기획팀 통계연구반 2021. 3. 31. https://ecos.bok.or.kr/nsi/NSICtl.jsp</a:t>
            </a:r>
            <a:endParaRPr sz="1400">
              <a:solidFill>
                <a:srgbClr val="DEE6E8"/>
              </a:solidFill>
              <a:latin typeface="Calibri"/>
              <a:ea typeface="Calibri"/>
              <a:cs typeface="Calibri"/>
              <a:sym typeface="Calibri"/>
            </a:endParaRPr>
          </a:p>
        </p:txBody>
      </p:sp>
      <p:pic>
        <p:nvPicPr>
          <p:cNvPr id="860" name="Google Shape;860;p35"/>
          <p:cNvPicPr preferRelativeResize="0"/>
          <p:nvPr/>
        </p:nvPicPr>
        <p:blipFill rotWithShape="1">
          <a:blip r:embed="rId40">
            <a:alphaModFix/>
          </a:blip>
          <a:srcRect b="33457" l="0" r="0" t="0"/>
          <a:stretch/>
        </p:blipFill>
        <p:spPr>
          <a:xfrm>
            <a:off x="11013275" y="3528788"/>
            <a:ext cx="6648450" cy="4937549"/>
          </a:xfrm>
          <a:prstGeom prst="rect">
            <a:avLst/>
          </a:prstGeom>
          <a:noFill/>
          <a:ln>
            <a:noFill/>
          </a:ln>
        </p:spPr>
      </p:pic>
      <p:sp>
        <p:nvSpPr>
          <p:cNvPr id="861" name="Google Shape;861;p3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862" name="Google Shape;862;p35"/>
          <p:cNvSpPr txBox="1"/>
          <p:nvPr/>
        </p:nvSpPr>
        <p:spPr>
          <a:xfrm>
            <a:off x="1078525" y="1339175"/>
            <a:ext cx="1713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감성점수 </a:t>
            </a:r>
            <a:r>
              <a:rPr b="1" lang="en-US" sz="3200">
                <a:solidFill>
                  <a:srgbClr val="A69685"/>
                </a:solidFill>
              </a:rPr>
              <a:t>뉴스심리지수 NSI</a:t>
            </a:r>
            <a:r>
              <a:rPr b="1" lang="en-US" sz="3200">
                <a:solidFill>
                  <a:srgbClr val="A69685"/>
                </a:solidFill>
              </a:rPr>
              <a:t> </a:t>
            </a:r>
            <a:r>
              <a:rPr b="1" lang="en-US" sz="2900">
                <a:solidFill>
                  <a:schemeClr val="dk1"/>
                </a:solidFill>
              </a:rPr>
              <a:t>-  </a:t>
            </a:r>
            <a:r>
              <a:rPr b="1" lang="en-US" sz="2200">
                <a:solidFill>
                  <a:schemeClr val="accent2"/>
                </a:solidFill>
              </a:rPr>
              <a:t>한국은행 경제통계국에서 개발한 뉴스심리지수를 추가적인 감성점수 계산에 사용</a:t>
            </a:r>
            <a:endParaRPr b="1" sz="2800">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6" name="Shape 866"/>
        <p:cNvGrpSpPr/>
        <p:nvPr/>
      </p:nvGrpSpPr>
      <p:grpSpPr>
        <a:xfrm>
          <a:off x="0" y="0"/>
          <a:ext cx="0" cy="0"/>
          <a:chOff x="0" y="0"/>
          <a:chExt cx="0" cy="0"/>
        </a:xfrm>
      </p:grpSpPr>
      <p:sp>
        <p:nvSpPr>
          <p:cNvPr id="867" name="Google Shape;867;p36"/>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868" name="Google Shape;868;p36"/>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69" name="Google Shape;869;p36"/>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870" name="Google Shape;870;p36"/>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뉴스 기사 </a:t>
            </a:r>
            <a:r>
              <a:rPr b="1" lang="en-US" sz="3200">
                <a:solidFill>
                  <a:srgbClr val="A69685"/>
                </a:solidFill>
                <a:latin typeface="Arial"/>
                <a:ea typeface="Arial"/>
                <a:cs typeface="Arial"/>
                <a:sym typeface="Arial"/>
              </a:rPr>
              <a:t>감성 점수</a:t>
            </a:r>
            <a:endParaRPr b="1" sz="3200">
              <a:solidFill>
                <a:srgbClr val="A69685"/>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37"/>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876" name="Google Shape;876;p37"/>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77" name="Google Shape;877;p37"/>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878" name="Google Shape;878;p37"/>
          <p:cNvPicPr preferRelativeResize="0"/>
          <p:nvPr/>
        </p:nvPicPr>
        <p:blipFill>
          <a:blip r:embed="rId3">
            <a:alphaModFix/>
          </a:blip>
          <a:stretch>
            <a:fillRect/>
          </a:stretch>
        </p:blipFill>
        <p:spPr>
          <a:xfrm>
            <a:off x="9114375" y="3619425"/>
            <a:ext cx="6947149" cy="2205700"/>
          </a:xfrm>
          <a:prstGeom prst="rect">
            <a:avLst/>
          </a:prstGeom>
          <a:noFill/>
          <a:ln>
            <a:noFill/>
          </a:ln>
        </p:spPr>
      </p:pic>
      <p:sp>
        <p:nvSpPr>
          <p:cNvPr id="879" name="Google Shape;879;p37"/>
          <p:cNvSpPr txBox="1"/>
          <p:nvPr/>
        </p:nvSpPr>
        <p:spPr>
          <a:xfrm>
            <a:off x="592925" y="2021888"/>
            <a:ext cx="16655400" cy="168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400">
              <a:solidFill>
                <a:srgbClr val="283252"/>
              </a:solidFill>
            </a:endParaRPr>
          </a:p>
          <a:p>
            <a:pPr indent="-381000" lvl="0" marL="457200" marR="0" rtl="0" algn="l">
              <a:lnSpc>
                <a:spcPct val="115000"/>
              </a:lnSpc>
              <a:spcBef>
                <a:spcPts val="0"/>
              </a:spcBef>
              <a:spcAft>
                <a:spcPts val="0"/>
              </a:spcAft>
              <a:buClr>
                <a:srgbClr val="283252"/>
              </a:buClr>
              <a:buSzPts val="2400"/>
              <a:buChar char="-"/>
            </a:pPr>
            <a:r>
              <a:rPr b="1" lang="en-US" sz="2400">
                <a:solidFill>
                  <a:srgbClr val="283252"/>
                </a:solidFill>
              </a:rPr>
              <a:t>추출된 스크립트를 통해서 의성어, 특수문자 반복되는 의미없는 단어 등 삭제</a:t>
            </a:r>
            <a:endParaRPr b="1" sz="2400">
              <a:solidFill>
                <a:srgbClr val="283252"/>
              </a:solidFill>
            </a:endParaRPr>
          </a:p>
          <a:p>
            <a:pPr indent="-381000" lvl="0" marL="457200" marR="0" rtl="0" algn="l">
              <a:lnSpc>
                <a:spcPct val="115000"/>
              </a:lnSpc>
              <a:spcBef>
                <a:spcPts val="0"/>
              </a:spcBef>
              <a:spcAft>
                <a:spcPts val="0"/>
              </a:spcAft>
              <a:buClr>
                <a:srgbClr val="283252"/>
              </a:buClr>
              <a:buSzPts val="2400"/>
              <a:buChar char="-"/>
            </a:pPr>
            <a:r>
              <a:rPr b="1" lang="en-US" sz="2400">
                <a:solidFill>
                  <a:srgbClr val="283252"/>
                </a:solidFill>
              </a:rPr>
              <a:t>기존 뉴스데이터에서 사용하던 불용어 사전을 통해 불용어를 삭제</a:t>
            </a:r>
            <a:endParaRPr b="1" sz="2400">
              <a:solidFill>
                <a:srgbClr val="283252"/>
              </a:solidFill>
            </a:endParaRPr>
          </a:p>
          <a:p>
            <a:pPr indent="-381000" lvl="0" marL="457200" marR="0" rtl="0" algn="l">
              <a:lnSpc>
                <a:spcPct val="115000"/>
              </a:lnSpc>
              <a:spcBef>
                <a:spcPts val="0"/>
              </a:spcBef>
              <a:spcAft>
                <a:spcPts val="0"/>
              </a:spcAft>
              <a:buClr>
                <a:srgbClr val="283252"/>
              </a:buClr>
              <a:buSzPts val="2400"/>
              <a:buChar char="-"/>
            </a:pPr>
            <a:r>
              <a:rPr b="1" lang="en-US" sz="2400">
                <a:solidFill>
                  <a:srgbClr val="283252"/>
                </a:solidFill>
              </a:rPr>
              <a:t>토큰화를 진행한 후에 단어 길이가 1 이하인 단어 삭제</a:t>
            </a:r>
            <a:endParaRPr b="1" sz="2400">
              <a:solidFill>
                <a:srgbClr val="283252"/>
              </a:solidFill>
            </a:endParaRPr>
          </a:p>
        </p:txBody>
      </p:sp>
      <p:pic>
        <p:nvPicPr>
          <p:cNvPr id="880" name="Google Shape;880;p37"/>
          <p:cNvPicPr preferRelativeResize="0"/>
          <p:nvPr/>
        </p:nvPicPr>
        <p:blipFill>
          <a:blip r:embed="rId4">
            <a:alphaModFix/>
          </a:blip>
          <a:stretch>
            <a:fillRect/>
          </a:stretch>
        </p:blipFill>
        <p:spPr>
          <a:xfrm>
            <a:off x="1060904" y="3647288"/>
            <a:ext cx="5245625" cy="6527650"/>
          </a:xfrm>
          <a:prstGeom prst="rect">
            <a:avLst/>
          </a:prstGeom>
          <a:noFill/>
          <a:ln>
            <a:noFill/>
          </a:ln>
        </p:spPr>
      </p:pic>
      <p:cxnSp>
        <p:nvCxnSpPr>
          <p:cNvPr id="881" name="Google Shape;881;p37"/>
          <p:cNvCxnSpPr/>
          <p:nvPr/>
        </p:nvCxnSpPr>
        <p:spPr>
          <a:xfrm flipH="1" rot="10800000">
            <a:off x="6339900" y="5023200"/>
            <a:ext cx="2741100" cy="291600"/>
          </a:xfrm>
          <a:prstGeom prst="straightConnector1">
            <a:avLst/>
          </a:prstGeom>
          <a:noFill/>
          <a:ln cap="flat" cmpd="sng" w="76200">
            <a:solidFill>
              <a:schemeClr val="accent4"/>
            </a:solidFill>
            <a:prstDash val="solid"/>
            <a:round/>
            <a:headEnd len="med" w="med" type="none"/>
            <a:tailEnd len="med" w="med" type="triangle"/>
          </a:ln>
        </p:spPr>
      </p:cxnSp>
      <p:pic>
        <p:nvPicPr>
          <p:cNvPr id="882" name="Google Shape;882;p37"/>
          <p:cNvPicPr preferRelativeResize="0"/>
          <p:nvPr/>
        </p:nvPicPr>
        <p:blipFill rotWithShape="1">
          <a:blip r:embed="rId5">
            <a:alphaModFix/>
          </a:blip>
          <a:srcRect b="9280" l="0" r="0" t="0"/>
          <a:stretch/>
        </p:blipFill>
        <p:spPr>
          <a:xfrm>
            <a:off x="7499613" y="6913475"/>
            <a:ext cx="7994124" cy="2579750"/>
          </a:xfrm>
          <a:prstGeom prst="rect">
            <a:avLst/>
          </a:prstGeom>
          <a:noFill/>
          <a:ln>
            <a:noFill/>
          </a:ln>
        </p:spPr>
      </p:pic>
      <p:cxnSp>
        <p:nvCxnSpPr>
          <p:cNvPr id="883" name="Google Shape;883;p37"/>
          <p:cNvCxnSpPr/>
          <p:nvPr/>
        </p:nvCxnSpPr>
        <p:spPr>
          <a:xfrm flipH="1">
            <a:off x="10950975" y="5806163"/>
            <a:ext cx="1091400" cy="1088400"/>
          </a:xfrm>
          <a:prstGeom prst="straightConnector1">
            <a:avLst/>
          </a:prstGeom>
          <a:noFill/>
          <a:ln cap="flat" cmpd="sng" w="76200">
            <a:solidFill>
              <a:schemeClr val="accent4"/>
            </a:solidFill>
            <a:prstDash val="solid"/>
            <a:round/>
            <a:headEnd len="med" w="med" type="none"/>
            <a:tailEnd len="med" w="med" type="triangle"/>
          </a:ln>
        </p:spPr>
      </p:cxnSp>
      <p:sp>
        <p:nvSpPr>
          <p:cNvPr id="884" name="Google Shape;884;p37"/>
          <p:cNvSpPr txBox="1"/>
          <p:nvPr/>
        </p:nvSpPr>
        <p:spPr>
          <a:xfrm>
            <a:off x="12250425" y="5978225"/>
            <a:ext cx="3430200" cy="846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000">
                <a:latin typeface="Roboto"/>
                <a:ea typeface="Roboto"/>
                <a:cs typeface="Roboto"/>
                <a:sym typeface="Roboto"/>
              </a:rPr>
              <a:t>토큰화 진행 및 기존 불용어 사전, 단어길이가 1이하인 단어 삭제</a:t>
            </a:r>
            <a:endParaRPr b="1" sz="2000">
              <a:latin typeface="Roboto"/>
              <a:ea typeface="Roboto"/>
              <a:cs typeface="Roboto"/>
              <a:sym typeface="Roboto"/>
            </a:endParaRPr>
          </a:p>
        </p:txBody>
      </p:sp>
      <p:sp>
        <p:nvSpPr>
          <p:cNvPr id="885" name="Google Shape;885;p37"/>
          <p:cNvSpPr txBox="1"/>
          <p:nvPr/>
        </p:nvSpPr>
        <p:spPr>
          <a:xfrm>
            <a:off x="6453150" y="4002950"/>
            <a:ext cx="2514600" cy="846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000">
                <a:latin typeface="Roboto"/>
                <a:ea typeface="Roboto"/>
                <a:cs typeface="Roboto"/>
                <a:sym typeface="Roboto"/>
              </a:rPr>
              <a:t>수작업으로 의미없는 단어 삭제</a:t>
            </a:r>
            <a:endParaRPr b="1" sz="2000">
              <a:latin typeface="Roboto"/>
              <a:ea typeface="Roboto"/>
              <a:cs typeface="Roboto"/>
              <a:sym typeface="Roboto"/>
            </a:endParaRPr>
          </a:p>
        </p:txBody>
      </p:sp>
      <p:sp>
        <p:nvSpPr>
          <p:cNvPr id="886" name="Google Shape;886;p3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887" name="Google Shape;887;p37"/>
          <p:cNvSpPr txBox="1"/>
          <p:nvPr/>
        </p:nvSpPr>
        <p:spPr>
          <a:xfrm>
            <a:off x="1078525" y="1339175"/>
            <a:ext cx="17137800" cy="1061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유튜브 스크립트 </a:t>
            </a:r>
            <a:r>
              <a:rPr b="1" lang="en-US" sz="3200">
                <a:solidFill>
                  <a:srgbClr val="A69685"/>
                </a:solidFill>
              </a:rPr>
              <a:t>감성 점수</a:t>
            </a:r>
            <a:r>
              <a:rPr b="1" lang="en-US" sz="3200">
                <a:solidFill>
                  <a:srgbClr val="A69685"/>
                </a:solidFill>
              </a:rPr>
              <a:t> </a:t>
            </a:r>
            <a:r>
              <a:rPr b="1" lang="en-US" sz="3300">
                <a:solidFill>
                  <a:schemeClr val="accent2"/>
                </a:solidFill>
              </a:rPr>
              <a:t>- </a:t>
            </a:r>
            <a:r>
              <a:rPr b="1" lang="en-US" sz="2500">
                <a:solidFill>
                  <a:schemeClr val="accent2"/>
                </a:solidFill>
              </a:rPr>
              <a:t>유튜브 특성상 맞춤법과 [음악]과 같은 의성어, 유튜브에서 제공되는 speech-to-text 구현이 완벽하지 않아서 잘못 입력된 단어들이 많이 분포</a:t>
            </a:r>
            <a:endParaRPr b="1" sz="290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38"/>
          <p:cNvSpPr/>
          <p:nvPr/>
        </p:nvSpPr>
        <p:spPr>
          <a:xfrm>
            <a:off x="1281775" y="8078500"/>
            <a:ext cx="7374000" cy="95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
          <p:cNvSpPr/>
          <p:nvPr/>
        </p:nvSpPr>
        <p:spPr>
          <a:xfrm>
            <a:off x="1281775" y="7080550"/>
            <a:ext cx="7218900" cy="777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8"/>
          <p:cNvSpPr/>
          <p:nvPr/>
        </p:nvSpPr>
        <p:spPr>
          <a:xfrm>
            <a:off x="1281775" y="4039325"/>
            <a:ext cx="4643400" cy="95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8"/>
          <p:cNvSpPr/>
          <p:nvPr/>
        </p:nvSpPr>
        <p:spPr>
          <a:xfrm>
            <a:off x="1281775" y="2971350"/>
            <a:ext cx="4643400" cy="777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38"/>
          <p:cNvPicPr preferRelativeResize="0"/>
          <p:nvPr/>
        </p:nvPicPr>
        <p:blipFill rotWithShape="1">
          <a:blip r:embed="rId3">
            <a:alphaModFix/>
          </a:blip>
          <a:srcRect b="0" l="0" r="0" t="0"/>
          <a:stretch/>
        </p:blipFill>
        <p:spPr>
          <a:xfrm>
            <a:off x="1008096" y="2216475"/>
            <a:ext cx="8136750" cy="98900"/>
          </a:xfrm>
          <a:prstGeom prst="rect">
            <a:avLst/>
          </a:prstGeom>
          <a:noFill/>
          <a:ln>
            <a:noFill/>
          </a:ln>
        </p:spPr>
      </p:pic>
      <p:sp>
        <p:nvSpPr>
          <p:cNvPr id="897" name="Google Shape;897;p38"/>
          <p:cNvSpPr/>
          <p:nvPr/>
        </p:nvSpPr>
        <p:spPr>
          <a:xfrm>
            <a:off x="1008025" y="2304225"/>
            <a:ext cx="8136900" cy="354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98" name="Google Shape;898;p38"/>
          <p:cNvPicPr preferRelativeResize="0"/>
          <p:nvPr/>
        </p:nvPicPr>
        <p:blipFill rotWithShape="1">
          <a:blip r:embed="rId3">
            <a:alphaModFix/>
          </a:blip>
          <a:srcRect b="0" l="0" r="0" t="0"/>
          <a:stretch/>
        </p:blipFill>
        <p:spPr>
          <a:xfrm>
            <a:off x="1008096" y="6117175"/>
            <a:ext cx="8136750" cy="98900"/>
          </a:xfrm>
          <a:prstGeom prst="rect">
            <a:avLst/>
          </a:prstGeom>
          <a:noFill/>
          <a:ln>
            <a:noFill/>
          </a:ln>
        </p:spPr>
      </p:pic>
      <p:sp>
        <p:nvSpPr>
          <p:cNvPr id="899" name="Google Shape;899;p38"/>
          <p:cNvSpPr/>
          <p:nvPr/>
        </p:nvSpPr>
        <p:spPr>
          <a:xfrm>
            <a:off x="1008025" y="6204688"/>
            <a:ext cx="8136900" cy="396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0" name="Google Shape;900;p38"/>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901" name="Google Shape;901;p38"/>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02" name="Google Shape;902;p38"/>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903" name="Google Shape;903;p38"/>
          <p:cNvPicPr preferRelativeResize="0"/>
          <p:nvPr/>
        </p:nvPicPr>
        <p:blipFill rotWithShape="1">
          <a:blip r:embed="rId4">
            <a:alphaModFix/>
          </a:blip>
          <a:srcRect b="0" l="0" r="26696" t="52772"/>
          <a:stretch/>
        </p:blipFill>
        <p:spPr>
          <a:xfrm>
            <a:off x="10715375" y="1450975"/>
            <a:ext cx="7513375" cy="1520375"/>
          </a:xfrm>
          <a:prstGeom prst="rect">
            <a:avLst/>
          </a:prstGeom>
          <a:noFill/>
          <a:ln>
            <a:noFill/>
          </a:ln>
        </p:spPr>
      </p:pic>
      <p:sp>
        <p:nvSpPr>
          <p:cNvPr id="904" name="Google Shape;904;p38"/>
          <p:cNvSpPr txBox="1"/>
          <p:nvPr/>
        </p:nvSpPr>
        <p:spPr>
          <a:xfrm>
            <a:off x="1106875" y="2534088"/>
            <a:ext cx="7939200" cy="32448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Font typeface="Roboto"/>
              <a:buAutoNum type="arabicPeriod"/>
            </a:pPr>
            <a:r>
              <a:rPr b="1" lang="en-US" sz="2100">
                <a:latin typeface="Roboto"/>
                <a:ea typeface="Roboto"/>
                <a:cs typeface="Roboto"/>
                <a:sym typeface="Roboto"/>
              </a:rPr>
              <a:t>기존의 감성 사전 패키지를 통해 라벨링을 진행</a:t>
            </a:r>
            <a:endParaRPr b="1" sz="21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highlight>
                  <a:srgbClr val="FFE599"/>
                </a:highlight>
                <a:latin typeface="Roboto"/>
                <a:ea typeface="Roboto"/>
                <a:cs typeface="Roboto"/>
                <a:sym typeface="Roboto"/>
              </a:rPr>
              <a:t>Vader 감성 사전</a:t>
            </a:r>
            <a:endParaRPr sz="2000">
              <a:highlight>
                <a:srgbClr val="FFE599"/>
              </a:highlight>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highlight>
                  <a:srgbClr val="FFE599"/>
                </a:highlight>
                <a:latin typeface="Roboto"/>
                <a:ea typeface="Roboto"/>
                <a:cs typeface="Roboto"/>
                <a:sym typeface="Roboto"/>
              </a:rPr>
              <a:t>거의 모든 자</a:t>
            </a:r>
            <a:r>
              <a:rPr lang="en-US" sz="2000">
                <a:highlight>
                  <a:srgbClr val="FFE599"/>
                </a:highlight>
                <a:latin typeface="Roboto"/>
                <a:ea typeface="Roboto"/>
                <a:cs typeface="Roboto"/>
                <a:sym typeface="Roboto"/>
              </a:rPr>
              <a:t>료를 중립으로 라벨링</a:t>
            </a:r>
            <a:endParaRPr sz="2000">
              <a:highlight>
                <a:srgbClr val="FFE599"/>
              </a:highlight>
              <a:latin typeface="Roboto"/>
              <a:ea typeface="Roboto"/>
              <a:cs typeface="Roboto"/>
              <a:sym typeface="Roboto"/>
            </a:endParaRPr>
          </a:p>
          <a:p>
            <a:pPr indent="0" lvl="0" marL="914400" rtl="0" algn="l">
              <a:lnSpc>
                <a:spcPct val="115000"/>
              </a:lnSpc>
              <a:spcBef>
                <a:spcPts val="0"/>
              </a:spcBef>
              <a:spcAft>
                <a:spcPts val="0"/>
              </a:spcAft>
              <a:buNone/>
            </a:pPr>
            <a:r>
              <a:t/>
            </a:r>
            <a:endParaRPr sz="2000">
              <a:latin typeface="Roboto"/>
              <a:ea typeface="Roboto"/>
              <a:cs typeface="Roboto"/>
              <a:sym typeface="Roboto"/>
            </a:endParaRPr>
          </a:p>
          <a:p>
            <a:pPr indent="-355600" lvl="0" marL="457200" rtl="0" algn="l">
              <a:lnSpc>
                <a:spcPct val="115000"/>
              </a:lnSpc>
              <a:spcBef>
                <a:spcPts val="1000"/>
              </a:spcBef>
              <a:spcAft>
                <a:spcPts val="0"/>
              </a:spcAft>
              <a:buSzPts val="2000"/>
              <a:buFont typeface="Roboto"/>
              <a:buChar char="-"/>
            </a:pPr>
            <a:r>
              <a:rPr lang="en-US" sz="2000">
                <a:solidFill>
                  <a:schemeClr val="dk1"/>
                </a:solidFill>
                <a:highlight>
                  <a:srgbClr val="FFE599"/>
                </a:highlight>
              </a:rPr>
              <a:t>rhinoMorph 감성사전</a:t>
            </a:r>
            <a:endParaRPr sz="2000">
              <a:solidFill>
                <a:schemeClr val="dk1"/>
              </a:solidFill>
              <a:highlight>
                <a:srgbClr val="FFE599"/>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E599"/>
                </a:highlight>
              </a:rPr>
              <a:t>거의 모든 자료를 긍정으로 라벨링</a:t>
            </a:r>
            <a:endParaRPr sz="2000">
              <a:solidFill>
                <a:schemeClr val="dk1"/>
              </a:solidFill>
              <a:highlight>
                <a:srgbClr val="FFE599"/>
              </a:highlight>
            </a:endParaRPr>
          </a:p>
          <a:p>
            <a:pPr indent="0" lvl="0" marL="0" rtl="0" algn="l">
              <a:lnSpc>
                <a:spcPct val="115000"/>
              </a:lnSpc>
              <a:spcBef>
                <a:spcPts val="1000"/>
              </a:spcBef>
              <a:spcAft>
                <a:spcPts val="0"/>
              </a:spcAft>
              <a:buNone/>
            </a:pPr>
            <a:r>
              <a:rPr lang="en-US" sz="2000">
                <a:solidFill>
                  <a:schemeClr val="dk1"/>
                </a:solidFill>
                <a:highlight>
                  <a:srgbClr val="FFFFFF"/>
                </a:highlight>
              </a:rPr>
              <a:t>=&gt;&gt; 유튜브 스크립트의 경우 맞춤법이 잘 맞지 않거나 신조어, 사람들과 대화를 하면서 방송을 진행해서 라벨링이 제대로 되지 않는 것을 확인</a:t>
            </a:r>
            <a:endParaRPr sz="2000">
              <a:solidFill>
                <a:schemeClr val="dk1"/>
              </a:solidFill>
              <a:highlight>
                <a:srgbClr val="FFFFFF"/>
              </a:highlight>
            </a:endParaRPr>
          </a:p>
        </p:txBody>
      </p:sp>
      <p:sp>
        <p:nvSpPr>
          <p:cNvPr id="905" name="Google Shape;905;p38"/>
          <p:cNvSpPr txBox="1"/>
          <p:nvPr/>
        </p:nvSpPr>
        <p:spPr>
          <a:xfrm>
            <a:off x="1205725" y="6272775"/>
            <a:ext cx="7939200" cy="35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latin typeface="Roboto"/>
                <a:ea typeface="Roboto"/>
                <a:cs typeface="Roboto"/>
                <a:sym typeface="Roboto"/>
              </a:rPr>
              <a:t>2.   라벨링 된 리뷰(구매 리뷰, 네이버 댓글)을 학습자료로 하여 텍스트 임베딩 모델로 라벨링을 진행</a:t>
            </a:r>
            <a:endParaRPr b="1" sz="21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highlight>
                  <a:srgbClr val="FFE599"/>
                </a:highlight>
                <a:latin typeface="Roboto"/>
                <a:ea typeface="Roboto"/>
                <a:cs typeface="Roboto"/>
                <a:sym typeface="Roboto"/>
              </a:rPr>
              <a:t>구매 리뷰 데이터</a:t>
            </a:r>
            <a:endParaRPr sz="2000">
              <a:highlight>
                <a:srgbClr val="FFE599"/>
              </a:highlight>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highlight>
                  <a:srgbClr val="FFE599"/>
                </a:highlight>
                <a:latin typeface="Roboto"/>
                <a:ea typeface="Roboto"/>
                <a:cs typeface="Roboto"/>
                <a:sym typeface="Roboto"/>
              </a:rPr>
              <a:t>긍정적인 데이터 자료가 많아 결과가 긍정적인 부분으로 치우침</a:t>
            </a:r>
            <a:endParaRPr sz="2000">
              <a:highlight>
                <a:srgbClr val="FFE599"/>
              </a:highlight>
              <a:latin typeface="Roboto"/>
              <a:ea typeface="Roboto"/>
              <a:cs typeface="Roboto"/>
              <a:sym typeface="Roboto"/>
            </a:endParaRPr>
          </a:p>
          <a:p>
            <a:pPr indent="0" lvl="0" marL="914400" rtl="0" algn="l">
              <a:lnSpc>
                <a:spcPct val="115000"/>
              </a:lnSpc>
              <a:spcBef>
                <a:spcPts val="0"/>
              </a:spcBef>
              <a:spcAft>
                <a:spcPts val="0"/>
              </a:spcAft>
              <a:buNone/>
            </a:pPr>
            <a:r>
              <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solidFill>
                  <a:schemeClr val="dk1"/>
                </a:solidFill>
                <a:highlight>
                  <a:srgbClr val="FFE599"/>
                </a:highlight>
              </a:rPr>
              <a:t>네이버 영화 댓글 데이터</a:t>
            </a:r>
            <a:endParaRPr sz="2000">
              <a:solidFill>
                <a:schemeClr val="dk1"/>
              </a:solidFill>
              <a:highlight>
                <a:srgbClr val="FFE599"/>
              </a:highlight>
            </a:endParaRPr>
          </a:p>
          <a:p>
            <a:pPr indent="-355600" lvl="0" marL="457200" rtl="0" algn="l">
              <a:spcBef>
                <a:spcPts val="0"/>
              </a:spcBef>
              <a:spcAft>
                <a:spcPts val="0"/>
              </a:spcAft>
              <a:buClr>
                <a:schemeClr val="dk1"/>
              </a:buClr>
              <a:buSzPts val="2000"/>
              <a:buChar char="-"/>
            </a:pPr>
            <a:r>
              <a:rPr lang="en-US" sz="2000">
                <a:solidFill>
                  <a:schemeClr val="dk1"/>
                </a:solidFill>
                <a:highlight>
                  <a:srgbClr val="FFE599"/>
                </a:highlight>
              </a:rPr>
              <a:t>데이터가 긍정, 부정이 적절하게 섞여 있어서 어느정도의 정확도가나옴</a:t>
            </a:r>
            <a:endParaRPr sz="2000">
              <a:solidFill>
                <a:schemeClr val="dk1"/>
              </a:solidFill>
              <a:highlight>
                <a:srgbClr val="FFE599"/>
              </a:highlight>
            </a:endParaRPr>
          </a:p>
          <a:p>
            <a:pPr indent="0" lvl="0" marL="0" rtl="0" algn="l">
              <a:lnSpc>
                <a:spcPct val="115000"/>
              </a:lnSpc>
              <a:spcBef>
                <a:spcPts val="1000"/>
              </a:spcBef>
              <a:spcAft>
                <a:spcPts val="0"/>
              </a:spcAft>
              <a:buNone/>
            </a:pPr>
            <a:r>
              <a:rPr lang="en-US" sz="2000">
                <a:solidFill>
                  <a:schemeClr val="dk1"/>
                </a:solidFill>
                <a:highlight>
                  <a:srgbClr val="FFFFFF"/>
                </a:highlight>
              </a:rPr>
              <a:t>=&gt;&gt; 실제 사람들의 글을 통해서 훈련시켜 실제 수작업으로 라벨링 한 부분과의 정확도가 1번보다 높게 나옴</a:t>
            </a:r>
            <a:endParaRPr sz="2000">
              <a:latin typeface="Roboto"/>
              <a:ea typeface="Roboto"/>
              <a:cs typeface="Roboto"/>
              <a:sym typeface="Roboto"/>
            </a:endParaRPr>
          </a:p>
        </p:txBody>
      </p:sp>
      <p:pic>
        <p:nvPicPr>
          <p:cNvPr id="906" name="Google Shape;906;p38"/>
          <p:cNvPicPr preferRelativeResize="0"/>
          <p:nvPr/>
        </p:nvPicPr>
        <p:blipFill rotWithShape="1">
          <a:blip r:embed="rId5">
            <a:alphaModFix/>
          </a:blip>
          <a:srcRect b="0" l="0" r="12808" t="65384"/>
          <a:stretch/>
        </p:blipFill>
        <p:spPr>
          <a:xfrm>
            <a:off x="10715375" y="3702875"/>
            <a:ext cx="8422267" cy="1716600"/>
          </a:xfrm>
          <a:prstGeom prst="rect">
            <a:avLst/>
          </a:prstGeom>
          <a:noFill/>
          <a:ln>
            <a:noFill/>
          </a:ln>
        </p:spPr>
      </p:pic>
      <p:pic>
        <p:nvPicPr>
          <p:cNvPr id="907" name="Google Shape;907;p38"/>
          <p:cNvPicPr preferRelativeResize="0"/>
          <p:nvPr/>
        </p:nvPicPr>
        <p:blipFill>
          <a:blip r:embed="rId6">
            <a:alphaModFix/>
          </a:blip>
          <a:stretch>
            <a:fillRect/>
          </a:stretch>
        </p:blipFill>
        <p:spPr>
          <a:xfrm>
            <a:off x="13534925" y="4268070"/>
            <a:ext cx="4289255" cy="1076050"/>
          </a:xfrm>
          <a:prstGeom prst="rect">
            <a:avLst/>
          </a:prstGeom>
          <a:noFill/>
          <a:ln>
            <a:noFill/>
          </a:ln>
        </p:spPr>
      </p:pic>
      <p:cxnSp>
        <p:nvCxnSpPr>
          <p:cNvPr id="908" name="Google Shape;908;p38"/>
          <p:cNvCxnSpPr>
            <a:endCxn id="903" idx="1"/>
          </p:cNvCxnSpPr>
          <p:nvPr/>
        </p:nvCxnSpPr>
        <p:spPr>
          <a:xfrm flipH="1" rot="10800000">
            <a:off x="5921675" y="2211162"/>
            <a:ext cx="4793700" cy="1263900"/>
          </a:xfrm>
          <a:prstGeom prst="straightConnector1">
            <a:avLst/>
          </a:prstGeom>
          <a:noFill/>
          <a:ln cap="flat" cmpd="sng" w="38100">
            <a:solidFill>
              <a:srgbClr val="FF00FF"/>
            </a:solidFill>
            <a:prstDash val="solid"/>
            <a:round/>
            <a:headEnd len="med" w="med" type="none"/>
            <a:tailEnd len="med" w="med" type="triangle"/>
          </a:ln>
        </p:spPr>
      </p:cxnSp>
      <p:cxnSp>
        <p:nvCxnSpPr>
          <p:cNvPr id="909" name="Google Shape;909;p38"/>
          <p:cNvCxnSpPr/>
          <p:nvPr/>
        </p:nvCxnSpPr>
        <p:spPr>
          <a:xfrm flipH="1" rot="10800000">
            <a:off x="5959325" y="4136650"/>
            <a:ext cx="4680900" cy="432300"/>
          </a:xfrm>
          <a:prstGeom prst="straightConnector1">
            <a:avLst/>
          </a:prstGeom>
          <a:noFill/>
          <a:ln cap="flat" cmpd="sng" w="38100">
            <a:solidFill>
              <a:srgbClr val="FF00FF"/>
            </a:solidFill>
            <a:prstDash val="solid"/>
            <a:round/>
            <a:headEnd len="med" w="med" type="none"/>
            <a:tailEnd len="med" w="med" type="triangle"/>
          </a:ln>
        </p:spPr>
      </p:cxnSp>
      <p:pic>
        <p:nvPicPr>
          <p:cNvPr id="910" name="Google Shape;910;p38"/>
          <p:cNvPicPr preferRelativeResize="0"/>
          <p:nvPr/>
        </p:nvPicPr>
        <p:blipFill>
          <a:blip r:embed="rId7">
            <a:alphaModFix/>
          </a:blip>
          <a:stretch>
            <a:fillRect/>
          </a:stretch>
        </p:blipFill>
        <p:spPr>
          <a:xfrm>
            <a:off x="11161075" y="5964024"/>
            <a:ext cx="3530411" cy="1076050"/>
          </a:xfrm>
          <a:prstGeom prst="rect">
            <a:avLst/>
          </a:prstGeom>
          <a:noFill/>
          <a:ln>
            <a:noFill/>
          </a:ln>
        </p:spPr>
      </p:pic>
      <p:pic>
        <p:nvPicPr>
          <p:cNvPr id="911" name="Google Shape;911;p38"/>
          <p:cNvPicPr preferRelativeResize="0"/>
          <p:nvPr/>
        </p:nvPicPr>
        <p:blipFill>
          <a:blip r:embed="rId8">
            <a:alphaModFix/>
          </a:blip>
          <a:stretch>
            <a:fillRect/>
          </a:stretch>
        </p:blipFill>
        <p:spPr>
          <a:xfrm>
            <a:off x="11161075" y="8573095"/>
            <a:ext cx="3726935" cy="1076050"/>
          </a:xfrm>
          <a:prstGeom prst="rect">
            <a:avLst/>
          </a:prstGeom>
          <a:noFill/>
          <a:ln>
            <a:noFill/>
          </a:ln>
        </p:spPr>
      </p:pic>
      <p:cxnSp>
        <p:nvCxnSpPr>
          <p:cNvPr id="912" name="Google Shape;912;p38"/>
          <p:cNvCxnSpPr>
            <a:endCxn id="910" idx="1"/>
          </p:cNvCxnSpPr>
          <p:nvPr/>
        </p:nvCxnSpPr>
        <p:spPr>
          <a:xfrm flipH="1" rot="10800000">
            <a:off x="8797675" y="6502049"/>
            <a:ext cx="2363400" cy="905700"/>
          </a:xfrm>
          <a:prstGeom prst="straightConnector1">
            <a:avLst/>
          </a:prstGeom>
          <a:noFill/>
          <a:ln cap="flat" cmpd="sng" w="38100">
            <a:solidFill>
              <a:srgbClr val="9900FF"/>
            </a:solidFill>
            <a:prstDash val="solid"/>
            <a:round/>
            <a:headEnd len="med" w="med" type="none"/>
            <a:tailEnd len="med" w="med" type="triangle"/>
          </a:ln>
        </p:spPr>
      </p:cxnSp>
      <p:cxnSp>
        <p:nvCxnSpPr>
          <p:cNvPr id="913" name="Google Shape;913;p38"/>
          <p:cNvCxnSpPr>
            <a:endCxn id="911" idx="1"/>
          </p:cNvCxnSpPr>
          <p:nvPr/>
        </p:nvCxnSpPr>
        <p:spPr>
          <a:xfrm>
            <a:off x="9042475" y="8798820"/>
            <a:ext cx="2118600" cy="312300"/>
          </a:xfrm>
          <a:prstGeom prst="straightConnector1">
            <a:avLst/>
          </a:prstGeom>
          <a:noFill/>
          <a:ln cap="flat" cmpd="sng" w="38100">
            <a:solidFill>
              <a:srgbClr val="9900FF"/>
            </a:solidFill>
            <a:prstDash val="solid"/>
            <a:round/>
            <a:headEnd len="med" w="med" type="none"/>
            <a:tailEnd len="med" w="med" type="triangle"/>
          </a:ln>
        </p:spPr>
      </p:cxnSp>
      <p:sp>
        <p:nvSpPr>
          <p:cNvPr id="914" name="Google Shape;914;p3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915" name="Google Shape;915;p38"/>
          <p:cNvSpPr txBox="1"/>
          <p:nvPr/>
        </p:nvSpPr>
        <p:spPr>
          <a:xfrm>
            <a:off x="1008025" y="1296375"/>
            <a:ext cx="9632100" cy="585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유튜브 스크립트 </a:t>
            </a:r>
            <a:r>
              <a:rPr b="1" lang="en-US" sz="3200">
                <a:solidFill>
                  <a:srgbClr val="A69685"/>
                </a:solidFill>
              </a:rPr>
              <a:t>감성 점수 </a:t>
            </a:r>
            <a:r>
              <a:rPr b="1" lang="en-US" sz="3200">
                <a:solidFill>
                  <a:schemeClr val="accent2"/>
                </a:solidFill>
              </a:rPr>
              <a:t>- </a:t>
            </a:r>
            <a:r>
              <a:rPr b="1" lang="en-US" sz="2500">
                <a:solidFill>
                  <a:schemeClr val="accent2"/>
                </a:solidFill>
                <a:latin typeface="Roboto"/>
                <a:ea typeface="Roboto"/>
                <a:cs typeface="Roboto"/>
                <a:sym typeface="Roboto"/>
              </a:rPr>
              <a:t>라벨링 작업을 위한 모델 선정</a:t>
            </a:r>
            <a:endParaRPr b="1" sz="2900">
              <a:solidFill>
                <a:schemeClr val="accent2"/>
              </a:solidFill>
            </a:endParaRPr>
          </a:p>
        </p:txBody>
      </p:sp>
      <p:pic>
        <p:nvPicPr>
          <p:cNvPr id="916" name="Google Shape;916;p38"/>
          <p:cNvPicPr preferRelativeResize="0"/>
          <p:nvPr/>
        </p:nvPicPr>
        <p:blipFill>
          <a:blip r:embed="rId9">
            <a:alphaModFix/>
          </a:blip>
          <a:stretch>
            <a:fillRect/>
          </a:stretch>
        </p:blipFill>
        <p:spPr>
          <a:xfrm>
            <a:off x="13704988" y="6849800"/>
            <a:ext cx="5114925" cy="1762125"/>
          </a:xfrm>
          <a:prstGeom prst="rect">
            <a:avLst/>
          </a:prstGeom>
          <a:noFill/>
          <a:ln>
            <a:noFill/>
          </a:ln>
        </p:spPr>
      </p:pic>
      <p:cxnSp>
        <p:nvCxnSpPr>
          <p:cNvPr id="917" name="Google Shape;917;p38"/>
          <p:cNvCxnSpPr/>
          <p:nvPr/>
        </p:nvCxnSpPr>
        <p:spPr>
          <a:xfrm>
            <a:off x="12671125" y="6640850"/>
            <a:ext cx="922500" cy="601500"/>
          </a:xfrm>
          <a:prstGeom prst="straightConnector1">
            <a:avLst/>
          </a:prstGeom>
          <a:noFill/>
          <a:ln cap="flat" cmpd="sng" w="38100">
            <a:solidFill>
              <a:srgbClr val="9900FF"/>
            </a:solidFill>
            <a:prstDash val="solid"/>
            <a:round/>
            <a:headEnd len="med" w="med" type="none"/>
            <a:tailEnd len="med" w="med" type="triangle"/>
          </a:ln>
        </p:spPr>
      </p:cxnSp>
      <p:cxnSp>
        <p:nvCxnSpPr>
          <p:cNvPr id="918" name="Google Shape;918;p38"/>
          <p:cNvCxnSpPr/>
          <p:nvPr/>
        </p:nvCxnSpPr>
        <p:spPr>
          <a:xfrm flipH="1" rot="10800000">
            <a:off x="13001800" y="8267500"/>
            <a:ext cx="703200" cy="770100"/>
          </a:xfrm>
          <a:prstGeom prst="straightConnector1">
            <a:avLst/>
          </a:prstGeom>
          <a:noFill/>
          <a:ln cap="flat" cmpd="sng" w="38100">
            <a:solidFill>
              <a:srgbClr val="9900FF"/>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922" name="Shape 922"/>
        <p:cNvGrpSpPr/>
        <p:nvPr/>
      </p:nvGrpSpPr>
      <p:grpSpPr>
        <a:xfrm>
          <a:off x="0" y="0"/>
          <a:ext cx="0" cy="0"/>
          <a:chOff x="0" y="0"/>
          <a:chExt cx="0" cy="0"/>
        </a:xfrm>
      </p:grpSpPr>
      <p:pic>
        <p:nvPicPr>
          <p:cNvPr id="923" name="Google Shape;923;p39"/>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924" name="Google Shape;924;p39"/>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925" name="Google Shape;925;p39"/>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26" name="Google Shape;926;p39"/>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927" name="Google Shape;927;p39"/>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928" name="Google Shape;928;p39"/>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929" name="Google Shape;929;p39"/>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930" name="Google Shape;930;p39"/>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931" name="Google Shape;931;p39"/>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932" name="Google Shape;932;p39"/>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933" name="Google Shape;933;p39"/>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934" name="Google Shape;934;p39"/>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935" name="Google Shape;935;p39"/>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936" name="Google Shape;936;p39"/>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937" name="Google Shape;937;p39"/>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938" name="Google Shape;938;p39"/>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939" name="Google Shape;939;p39"/>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940" name="Google Shape;940;p39"/>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941" name="Google Shape;941;p39"/>
          <p:cNvSpPr txBox="1"/>
          <p:nvPr/>
        </p:nvSpPr>
        <p:spPr>
          <a:xfrm>
            <a:off x="1438023" y="2991475"/>
            <a:ext cx="8222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942" name="Google Shape;942;p39"/>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943" name="Google Shape;943;p39"/>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944" name="Google Shape;944;p39"/>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945" name="Google Shape;945;p39"/>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2-2</a:t>
            </a:r>
            <a:endParaRPr sz="4300"/>
          </a:p>
        </p:txBody>
      </p:sp>
      <p:sp>
        <p:nvSpPr>
          <p:cNvPr id="946" name="Google Shape;946;p39"/>
          <p:cNvSpPr txBox="1"/>
          <p:nvPr/>
        </p:nvSpPr>
        <p:spPr>
          <a:xfrm>
            <a:off x="1729450" y="4210400"/>
            <a:ext cx="7399200" cy="6312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시계열 분석</a:t>
            </a:r>
            <a:endParaRPr b="1" sz="2900">
              <a:solidFill>
                <a:schemeClr val="lt1"/>
              </a:solidFill>
            </a:endParaRPr>
          </a:p>
        </p:txBody>
      </p:sp>
      <p:sp>
        <p:nvSpPr>
          <p:cNvPr id="947" name="Google Shape;947;p39"/>
          <p:cNvSpPr txBox="1"/>
          <p:nvPr/>
        </p:nvSpPr>
        <p:spPr>
          <a:xfrm>
            <a:off x="1438025" y="2991475"/>
            <a:ext cx="99822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rPr>
              <a:t>데이터 분석</a:t>
            </a:r>
            <a:endParaRPr/>
          </a:p>
        </p:txBody>
      </p:sp>
      <p:sp>
        <p:nvSpPr>
          <p:cNvPr id="948" name="Google Shape;948;p39"/>
          <p:cNvSpPr txBox="1"/>
          <p:nvPr/>
        </p:nvSpPr>
        <p:spPr>
          <a:xfrm>
            <a:off x="1729450" y="4800800"/>
            <a:ext cx="7399200" cy="6312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앙상블</a:t>
            </a:r>
            <a:endParaRPr b="1" sz="29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4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954" name="Google Shape;954;p4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55" name="Google Shape;955;p4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56" name="Google Shape;956;p40"/>
          <p:cNvSpPr txBox="1"/>
          <p:nvPr/>
        </p:nvSpPr>
        <p:spPr>
          <a:xfrm>
            <a:off x="449350" y="2071675"/>
            <a:ext cx="9462000" cy="18225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900">
                <a:latin typeface="Roboto"/>
                <a:ea typeface="Roboto"/>
                <a:cs typeface="Roboto"/>
                <a:sym typeface="Roboto"/>
              </a:rPr>
              <a:t>데이터의 정상성을 확인하기 위해서 업종별로 종가 그래프, acf그래프와 pacf 그래프 를 확인 </a:t>
            </a:r>
            <a:endParaRPr sz="1900">
              <a:latin typeface="Roboto"/>
              <a:ea typeface="Roboto"/>
              <a:cs typeface="Roboto"/>
              <a:sym typeface="Roboto"/>
            </a:endParaRPr>
          </a:p>
          <a:p>
            <a:pPr indent="0" lvl="0" marL="0" rtl="0" algn="ctr">
              <a:lnSpc>
                <a:spcPct val="115000"/>
              </a:lnSpc>
              <a:spcBef>
                <a:spcPts val="0"/>
              </a:spcBef>
              <a:spcAft>
                <a:spcPts val="0"/>
              </a:spcAft>
              <a:buNone/>
            </a:pPr>
            <a:r>
              <a:t/>
            </a:r>
            <a:endParaRPr sz="1900">
              <a:latin typeface="Roboto"/>
              <a:ea typeface="Roboto"/>
              <a:cs typeface="Roboto"/>
              <a:sym typeface="Roboto"/>
            </a:endParaRPr>
          </a:p>
          <a:p>
            <a:pPr indent="0" lvl="0" marL="0" rtl="0" algn="ctr">
              <a:lnSpc>
                <a:spcPct val="115000"/>
              </a:lnSpc>
              <a:spcBef>
                <a:spcPts val="0"/>
              </a:spcBef>
              <a:spcAft>
                <a:spcPts val="0"/>
              </a:spcAft>
              <a:buNone/>
            </a:pPr>
            <a:r>
              <a:rPr lang="en-US" sz="1900">
                <a:highlight>
                  <a:srgbClr val="FFE599"/>
                </a:highlight>
              </a:rPr>
              <a:t>Augmented Dickey-Fuller Test</a:t>
            </a:r>
            <a:r>
              <a:rPr lang="en-US" sz="1900"/>
              <a:t>를 통해 적절한 차분 수를 선정하</a:t>
            </a:r>
            <a:r>
              <a:rPr lang="en-US" sz="1900"/>
              <a:t>고 시계열 정상성을 검정</a:t>
            </a:r>
            <a:endParaRPr sz="2100">
              <a:latin typeface="Roboto"/>
              <a:ea typeface="Roboto"/>
              <a:cs typeface="Roboto"/>
              <a:sym typeface="Roboto"/>
            </a:endParaRPr>
          </a:p>
        </p:txBody>
      </p:sp>
      <p:pic>
        <p:nvPicPr>
          <p:cNvPr id="957" name="Google Shape;957;p40"/>
          <p:cNvPicPr preferRelativeResize="0"/>
          <p:nvPr/>
        </p:nvPicPr>
        <p:blipFill>
          <a:blip r:embed="rId3">
            <a:alphaModFix/>
          </a:blip>
          <a:stretch>
            <a:fillRect/>
          </a:stretch>
        </p:blipFill>
        <p:spPr>
          <a:xfrm>
            <a:off x="304300" y="3711790"/>
            <a:ext cx="2528226" cy="5955248"/>
          </a:xfrm>
          <a:prstGeom prst="rect">
            <a:avLst/>
          </a:prstGeom>
          <a:noFill/>
          <a:ln>
            <a:noFill/>
          </a:ln>
        </p:spPr>
      </p:pic>
      <p:pic>
        <p:nvPicPr>
          <p:cNvPr id="958" name="Google Shape;958;p40"/>
          <p:cNvPicPr preferRelativeResize="0"/>
          <p:nvPr/>
        </p:nvPicPr>
        <p:blipFill>
          <a:blip r:embed="rId4">
            <a:alphaModFix/>
          </a:blip>
          <a:stretch>
            <a:fillRect/>
          </a:stretch>
        </p:blipFill>
        <p:spPr>
          <a:xfrm>
            <a:off x="5772152" y="4396317"/>
            <a:ext cx="3871413" cy="1095113"/>
          </a:xfrm>
          <a:prstGeom prst="rect">
            <a:avLst/>
          </a:prstGeom>
          <a:noFill/>
          <a:ln cap="flat" cmpd="sng" w="28575">
            <a:solidFill>
              <a:schemeClr val="dk2"/>
            </a:solidFill>
            <a:prstDash val="solid"/>
            <a:round/>
            <a:headEnd len="sm" w="sm" type="none"/>
            <a:tailEnd len="sm" w="sm" type="none"/>
          </a:ln>
        </p:spPr>
      </p:pic>
      <p:sp>
        <p:nvSpPr>
          <p:cNvPr id="959" name="Google Shape;959;p40"/>
          <p:cNvSpPr/>
          <p:nvPr/>
        </p:nvSpPr>
        <p:spPr>
          <a:xfrm>
            <a:off x="6845114" y="5972088"/>
            <a:ext cx="1176900" cy="536100"/>
          </a:xfrm>
          <a:prstGeom prst="downArrow">
            <a:avLst>
              <a:gd fmla="val 50000" name="adj1"/>
              <a:gd fmla="val 50000" name="adj2"/>
            </a:avLst>
          </a:prstGeom>
          <a:solidFill>
            <a:srgbClr val="626B7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0"/>
          <p:cNvSpPr txBox="1"/>
          <p:nvPr/>
        </p:nvSpPr>
        <p:spPr>
          <a:xfrm>
            <a:off x="7759721" y="5618895"/>
            <a:ext cx="253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rgbClr val="FF0000"/>
                </a:solidFill>
                <a:highlight>
                  <a:srgbClr val="FFFFFF"/>
                </a:highlight>
              </a:rPr>
              <a:t>로그 변환과 차분 진행</a:t>
            </a:r>
            <a:endParaRPr b="1">
              <a:solidFill>
                <a:srgbClr val="FF0000"/>
              </a:solidFill>
              <a:latin typeface="Roboto"/>
              <a:ea typeface="Roboto"/>
              <a:cs typeface="Roboto"/>
              <a:sym typeface="Roboto"/>
            </a:endParaRPr>
          </a:p>
        </p:txBody>
      </p:sp>
      <p:pic>
        <p:nvPicPr>
          <p:cNvPr id="961" name="Google Shape;961;p40"/>
          <p:cNvPicPr preferRelativeResize="0"/>
          <p:nvPr/>
        </p:nvPicPr>
        <p:blipFill>
          <a:blip r:embed="rId5">
            <a:alphaModFix/>
          </a:blip>
          <a:stretch>
            <a:fillRect/>
          </a:stretch>
        </p:blipFill>
        <p:spPr>
          <a:xfrm>
            <a:off x="3344625" y="3742450"/>
            <a:ext cx="2394924" cy="5835049"/>
          </a:xfrm>
          <a:prstGeom prst="rect">
            <a:avLst/>
          </a:prstGeom>
          <a:noFill/>
          <a:ln>
            <a:noFill/>
          </a:ln>
        </p:spPr>
      </p:pic>
      <p:sp>
        <p:nvSpPr>
          <p:cNvPr id="962" name="Google Shape;962;p40"/>
          <p:cNvSpPr/>
          <p:nvPr/>
        </p:nvSpPr>
        <p:spPr>
          <a:xfrm>
            <a:off x="2832525" y="5739275"/>
            <a:ext cx="376200" cy="1519800"/>
          </a:xfrm>
          <a:prstGeom prst="rightArrow">
            <a:avLst>
              <a:gd fmla="val 50000" name="adj1"/>
              <a:gd fmla="val 50000" name="adj2"/>
            </a:avLst>
          </a:prstGeom>
          <a:solidFill>
            <a:srgbClr val="FF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3" name="Google Shape;963;p40"/>
          <p:cNvPicPr preferRelativeResize="0"/>
          <p:nvPr/>
        </p:nvPicPr>
        <p:blipFill rotWithShape="1">
          <a:blip r:embed="rId6">
            <a:alphaModFix/>
          </a:blip>
          <a:srcRect b="0" l="0" r="10442" t="0"/>
          <a:stretch/>
        </p:blipFill>
        <p:spPr>
          <a:xfrm>
            <a:off x="5643162" y="6988875"/>
            <a:ext cx="3987884" cy="1130450"/>
          </a:xfrm>
          <a:prstGeom prst="rect">
            <a:avLst/>
          </a:prstGeom>
          <a:noFill/>
          <a:ln cap="flat" cmpd="sng" w="28575">
            <a:solidFill>
              <a:schemeClr val="dk2"/>
            </a:solidFill>
            <a:prstDash val="solid"/>
            <a:round/>
            <a:headEnd len="sm" w="sm" type="none"/>
            <a:tailEnd len="sm" w="sm" type="none"/>
          </a:ln>
        </p:spPr>
      </p:pic>
      <p:sp>
        <p:nvSpPr>
          <p:cNvPr id="964" name="Google Shape;964;p40"/>
          <p:cNvSpPr txBox="1"/>
          <p:nvPr/>
        </p:nvSpPr>
        <p:spPr>
          <a:xfrm>
            <a:off x="10298325" y="2069413"/>
            <a:ext cx="8647800" cy="11544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000">
                <a:latin typeface="Roboto"/>
                <a:ea typeface="Roboto"/>
                <a:cs typeface="Roboto"/>
                <a:sym typeface="Roboto"/>
              </a:rPr>
              <a:t>AR, MA 차수를 변경하면서 적절한 모델 선택</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US" sz="1700">
                <a:solidFill>
                  <a:schemeClr val="dk1"/>
                </a:solidFill>
                <a:latin typeface="Roboto"/>
                <a:ea typeface="Roboto"/>
                <a:cs typeface="Roboto"/>
                <a:sym typeface="Roboto"/>
              </a:rPr>
              <a:t>삼성전자의 경우 : const를 제외한 AR:2, 차분:1, MA:2일 때 유의한 결과</a:t>
            </a:r>
            <a:endParaRPr sz="2000">
              <a:latin typeface="Roboto"/>
              <a:ea typeface="Roboto"/>
              <a:cs typeface="Roboto"/>
              <a:sym typeface="Roboto"/>
            </a:endParaRPr>
          </a:p>
        </p:txBody>
      </p:sp>
      <p:pic>
        <p:nvPicPr>
          <p:cNvPr id="965" name="Google Shape;965;p40"/>
          <p:cNvPicPr preferRelativeResize="0"/>
          <p:nvPr/>
        </p:nvPicPr>
        <p:blipFill>
          <a:blip r:embed="rId7">
            <a:alphaModFix/>
          </a:blip>
          <a:stretch>
            <a:fillRect/>
          </a:stretch>
        </p:blipFill>
        <p:spPr>
          <a:xfrm>
            <a:off x="9676175" y="3995950"/>
            <a:ext cx="4621260" cy="4859150"/>
          </a:xfrm>
          <a:prstGeom prst="rect">
            <a:avLst/>
          </a:prstGeom>
          <a:noFill/>
          <a:ln>
            <a:noFill/>
          </a:ln>
        </p:spPr>
      </p:pic>
      <p:pic>
        <p:nvPicPr>
          <p:cNvPr id="966" name="Google Shape;966;p40"/>
          <p:cNvPicPr preferRelativeResize="0"/>
          <p:nvPr/>
        </p:nvPicPr>
        <p:blipFill>
          <a:blip r:embed="rId8">
            <a:alphaModFix/>
          </a:blip>
          <a:stretch>
            <a:fillRect/>
          </a:stretch>
        </p:blipFill>
        <p:spPr>
          <a:xfrm>
            <a:off x="14297436" y="4025962"/>
            <a:ext cx="4719215" cy="4799143"/>
          </a:xfrm>
          <a:prstGeom prst="rect">
            <a:avLst/>
          </a:prstGeom>
          <a:noFill/>
          <a:ln>
            <a:noFill/>
          </a:ln>
        </p:spPr>
      </p:pic>
      <p:sp>
        <p:nvSpPr>
          <p:cNvPr id="967" name="Google Shape;967;p4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a:t>
            </a:r>
            <a:r>
              <a:rPr b="1" lang="en-US" sz="4000">
                <a:solidFill>
                  <a:srgbClr val="212D50"/>
                </a:solidFill>
              </a:rPr>
              <a:t>터 분석</a:t>
            </a:r>
            <a:endParaRPr b="1" sz="4000">
              <a:solidFill>
                <a:srgbClr val="A69685"/>
              </a:solidFill>
              <a:latin typeface="Arial"/>
              <a:ea typeface="Arial"/>
              <a:cs typeface="Arial"/>
              <a:sym typeface="Arial"/>
            </a:endParaRPr>
          </a:p>
        </p:txBody>
      </p:sp>
      <p:sp>
        <p:nvSpPr>
          <p:cNvPr id="968" name="Google Shape;968;p40"/>
          <p:cNvSpPr txBox="1"/>
          <p:nvPr/>
        </p:nvSpPr>
        <p:spPr>
          <a:xfrm>
            <a:off x="1263550" y="1113413"/>
            <a:ext cx="864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시계열 분석 </a:t>
            </a:r>
            <a:r>
              <a:rPr b="1" lang="en-US" sz="3200">
                <a:solidFill>
                  <a:srgbClr val="A69685"/>
                </a:solidFill>
              </a:rPr>
              <a:t>ARIMA</a:t>
            </a:r>
            <a:r>
              <a:rPr b="1" lang="en-US" sz="3200">
                <a:solidFill>
                  <a:srgbClr val="A69685"/>
                </a:solidFill>
              </a:rPr>
              <a:t> </a:t>
            </a:r>
            <a:r>
              <a:rPr b="1" lang="en-US" sz="3200">
                <a:solidFill>
                  <a:schemeClr val="accent2"/>
                </a:solidFill>
              </a:rPr>
              <a:t>- </a:t>
            </a:r>
            <a:r>
              <a:rPr b="1" lang="en-US" sz="2500">
                <a:solidFill>
                  <a:schemeClr val="accent2"/>
                </a:solidFill>
                <a:latin typeface="Roboto"/>
                <a:ea typeface="Roboto"/>
                <a:cs typeface="Roboto"/>
                <a:sym typeface="Roboto"/>
              </a:rPr>
              <a:t>파라미터 조정</a:t>
            </a:r>
            <a:endParaRPr b="1" sz="2900">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4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974" name="Google Shape;974;p4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75" name="Google Shape;975;p4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976" name="Google Shape;976;p41"/>
          <p:cNvPicPr preferRelativeResize="0"/>
          <p:nvPr/>
        </p:nvPicPr>
        <p:blipFill>
          <a:blip r:embed="rId3">
            <a:alphaModFix/>
          </a:blip>
          <a:stretch>
            <a:fillRect/>
          </a:stretch>
        </p:blipFill>
        <p:spPr>
          <a:xfrm>
            <a:off x="876150" y="3315489"/>
            <a:ext cx="4875392" cy="3002527"/>
          </a:xfrm>
          <a:prstGeom prst="rect">
            <a:avLst/>
          </a:prstGeom>
          <a:noFill/>
          <a:ln>
            <a:noFill/>
          </a:ln>
        </p:spPr>
      </p:pic>
      <p:sp>
        <p:nvSpPr>
          <p:cNvPr id="977" name="Google Shape;977;p41"/>
          <p:cNvSpPr txBox="1"/>
          <p:nvPr/>
        </p:nvSpPr>
        <p:spPr>
          <a:xfrm>
            <a:off x="9655725" y="2894025"/>
            <a:ext cx="61695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US" sz="1900">
                <a:solidFill>
                  <a:srgbClr val="FF0000"/>
                </a:solidFill>
                <a:latin typeface="Roboto"/>
                <a:ea typeface="Roboto"/>
                <a:cs typeface="Roboto"/>
                <a:sym typeface="Roboto"/>
              </a:rPr>
              <a:t>구성한 모델을 통해 10일 예측 결과 비교 및 RMSE</a:t>
            </a:r>
            <a:endParaRPr b="1" i="1" sz="1900">
              <a:solidFill>
                <a:srgbClr val="FF0000"/>
              </a:solidFill>
              <a:latin typeface="Roboto"/>
              <a:ea typeface="Roboto"/>
              <a:cs typeface="Roboto"/>
              <a:sym typeface="Roboto"/>
            </a:endParaRPr>
          </a:p>
        </p:txBody>
      </p:sp>
      <p:sp>
        <p:nvSpPr>
          <p:cNvPr id="978" name="Google Shape;978;p41"/>
          <p:cNvSpPr txBox="1"/>
          <p:nvPr/>
        </p:nvSpPr>
        <p:spPr>
          <a:xfrm>
            <a:off x="3133425" y="2013050"/>
            <a:ext cx="6522300" cy="813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latin typeface="Roboto"/>
                <a:ea typeface="Roboto"/>
                <a:cs typeface="Roboto"/>
                <a:sym typeface="Roboto"/>
              </a:rPr>
              <a:t>마지막 10일을 예측하기 위한 Train, Test 분할 및 학습 진행 결과</a:t>
            </a:r>
            <a:endParaRPr sz="1900">
              <a:latin typeface="Roboto"/>
              <a:ea typeface="Roboto"/>
              <a:cs typeface="Roboto"/>
              <a:sym typeface="Roboto"/>
            </a:endParaRPr>
          </a:p>
          <a:p>
            <a:pPr indent="0" lvl="0" marL="0" rtl="0" algn="l">
              <a:lnSpc>
                <a:spcPct val="115000"/>
              </a:lnSpc>
              <a:spcBef>
                <a:spcPts val="0"/>
              </a:spcBef>
              <a:spcAft>
                <a:spcPts val="0"/>
              </a:spcAft>
              <a:buNone/>
            </a:pPr>
            <a:r>
              <a:rPr lang="en-US" sz="1900">
                <a:latin typeface="Roboto"/>
                <a:ea typeface="Roboto"/>
                <a:cs typeface="Roboto"/>
                <a:sym typeface="Roboto"/>
              </a:rPr>
              <a:t>5, 10, 20일 중에 10일 구간이 RMSE가 가장 작음</a:t>
            </a:r>
            <a:endParaRPr sz="1900">
              <a:latin typeface="Roboto"/>
              <a:ea typeface="Roboto"/>
              <a:cs typeface="Roboto"/>
              <a:sym typeface="Roboto"/>
            </a:endParaRPr>
          </a:p>
        </p:txBody>
      </p:sp>
      <p:pic>
        <p:nvPicPr>
          <p:cNvPr id="979" name="Google Shape;979;p41"/>
          <p:cNvPicPr preferRelativeResize="0"/>
          <p:nvPr/>
        </p:nvPicPr>
        <p:blipFill>
          <a:blip r:embed="rId4">
            <a:alphaModFix/>
          </a:blip>
          <a:stretch>
            <a:fillRect/>
          </a:stretch>
        </p:blipFill>
        <p:spPr>
          <a:xfrm>
            <a:off x="306875" y="2055939"/>
            <a:ext cx="2457865" cy="727825"/>
          </a:xfrm>
          <a:prstGeom prst="rect">
            <a:avLst/>
          </a:prstGeom>
          <a:noFill/>
          <a:ln>
            <a:noFill/>
          </a:ln>
        </p:spPr>
      </p:pic>
      <p:pic>
        <p:nvPicPr>
          <p:cNvPr id="980" name="Google Shape;980;p41"/>
          <p:cNvPicPr preferRelativeResize="0"/>
          <p:nvPr/>
        </p:nvPicPr>
        <p:blipFill>
          <a:blip r:embed="rId5">
            <a:alphaModFix/>
          </a:blip>
          <a:stretch>
            <a:fillRect/>
          </a:stretch>
        </p:blipFill>
        <p:spPr>
          <a:xfrm>
            <a:off x="1024209" y="6716646"/>
            <a:ext cx="4579282" cy="3184891"/>
          </a:xfrm>
          <a:prstGeom prst="rect">
            <a:avLst/>
          </a:prstGeom>
          <a:noFill/>
          <a:ln>
            <a:noFill/>
          </a:ln>
        </p:spPr>
      </p:pic>
      <p:pic>
        <p:nvPicPr>
          <p:cNvPr id="981" name="Google Shape;981;p41"/>
          <p:cNvPicPr preferRelativeResize="0"/>
          <p:nvPr/>
        </p:nvPicPr>
        <p:blipFill>
          <a:blip r:embed="rId6">
            <a:alphaModFix/>
          </a:blip>
          <a:stretch>
            <a:fillRect/>
          </a:stretch>
        </p:blipFill>
        <p:spPr>
          <a:xfrm>
            <a:off x="6876404" y="3438371"/>
            <a:ext cx="10572395" cy="6151500"/>
          </a:xfrm>
          <a:prstGeom prst="rect">
            <a:avLst/>
          </a:prstGeom>
          <a:noFill/>
          <a:ln>
            <a:noFill/>
          </a:ln>
        </p:spPr>
      </p:pic>
      <p:pic>
        <p:nvPicPr>
          <p:cNvPr id="982" name="Google Shape;982;p41"/>
          <p:cNvPicPr preferRelativeResize="0"/>
          <p:nvPr/>
        </p:nvPicPr>
        <p:blipFill>
          <a:blip r:embed="rId7">
            <a:alphaModFix/>
          </a:blip>
          <a:stretch>
            <a:fillRect/>
          </a:stretch>
        </p:blipFill>
        <p:spPr>
          <a:xfrm>
            <a:off x="11691250" y="7013650"/>
            <a:ext cx="7068175" cy="1390600"/>
          </a:xfrm>
          <a:prstGeom prst="rect">
            <a:avLst/>
          </a:prstGeom>
          <a:noFill/>
          <a:ln>
            <a:noFill/>
          </a:ln>
        </p:spPr>
      </p:pic>
      <p:pic>
        <p:nvPicPr>
          <p:cNvPr id="983" name="Google Shape;983;p41"/>
          <p:cNvPicPr preferRelativeResize="0"/>
          <p:nvPr/>
        </p:nvPicPr>
        <p:blipFill>
          <a:blip r:embed="rId8">
            <a:alphaModFix/>
          </a:blip>
          <a:stretch>
            <a:fillRect/>
          </a:stretch>
        </p:blipFill>
        <p:spPr>
          <a:xfrm>
            <a:off x="11202975" y="1103974"/>
            <a:ext cx="1919250" cy="951975"/>
          </a:xfrm>
          <a:prstGeom prst="rect">
            <a:avLst/>
          </a:prstGeom>
          <a:noFill/>
          <a:ln cap="flat" cmpd="sng" w="28575">
            <a:solidFill>
              <a:srgbClr val="FF0000"/>
            </a:solidFill>
            <a:prstDash val="solid"/>
            <a:round/>
            <a:headEnd len="sm" w="sm" type="none"/>
            <a:tailEnd len="sm" w="sm" type="none"/>
          </a:ln>
        </p:spPr>
      </p:pic>
      <p:cxnSp>
        <p:nvCxnSpPr>
          <p:cNvPr id="984" name="Google Shape;984;p41"/>
          <p:cNvCxnSpPr>
            <a:stCxn id="978" idx="0"/>
            <a:endCxn id="983" idx="1"/>
          </p:cNvCxnSpPr>
          <p:nvPr/>
        </p:nvCxnSpPr>
        <p:spPr>
          <a:xfrm rot="-5400000">
            <a:off x="8582175" y="-607750"/>
            <a:ext cx="433200" cy="4808400"/>
          </a:xfrm>
          <a:prstGeom prst="curvedConnector2">
            <a:avLst/>
          </a:prstGeom>
          <a:noFill/>
          <a:ln cap="flat" cmpd="sng" w="28575">
            <a:solidFill>
              <a:srgbClr val="FF0000"/>
            </a:solidFill>
            <a:prstDash val="solid"/>
            <a:round/>
            <a:headEnd len="med" w="med" type="none"/>
            <a:tailEnd len="med" w="med" type="none"/>
          </a:ln>
        </p:spPr>
      </p:cxnSp>
      <p:sp>
        <p:nvSpPr>
          <p:cNvPr id="985" name="Google Shape;985;p4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986" name="Google Shape;986;p41"/>
          <p:cNvSpPr txBox="1"/>
          <p:nvPr/>
        </p:nvSpPr>
        <p:spPr>
          <a:xfrm>
            <a:off x="1008025" y="1296363"/>
            <a:ext cx="864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시계열 분석 </a:t>
            </a:r>
            <a:r>
              <a:rPr b="1" lang="en-US" sz="3200">
                <a:solidFill>
                  <a:srgbClr val="A69685"/>
                </a:solidFill>
              </a:rPr>
              <a:t>ARIMA </a:t>
            </a:r>
            <a:r>
              <a:rPr b="1" lang="en-US" sz="3200">
                <a:solidFill>
                  <a:schemeClr val="accent2"/>
                </a:solidFill>
              </a:rPr>
              <a:t>- </a:t>
            </a:r>
            <a:r>
              <a:rPr b="1" lang="en-US" sz="2500">
                <a:solidFill>
                  <a:schemeClr val="accent2"/>
                </a:solidFill>
                <a:latin typeface="Roboto"/>
                <a:ea typeface="Roboto"/>
                <a:cs typeface="Roboto"/>
                <a:sym typeface="Roboto"/>
              </a:rPr>
              <a:t>학습결과</a:t>
            </a:r>
            <a:endParaRPr b="1" sz="290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pic>
        <p:nvPicPr>
          <p:cNvPr id="124" name="Google Shape;124;p15"/>
          <p:cNvPicPr preferRelativeResize="0"/>
          <p:nvPr/>
        </p:nvPicPr>
        <p:blipFill rotWithShape="1">
          <a:blip r:embed="rId3">
            <a:alphaModFix/>
          </a:blip>
          <a:srcRect b="0" l="0" r="0" t="0"/>
          <a:stretch/>
        </p:blipFill>
        <p:spPr>
          <a:xfrm>
            <a:off x="-1371044" y="3255822"/>
            <a:ext cx="725393" cy="1178065"/>
          </a:xfrm>
          <a:prstGeom prst="rect">
            <a:avLst/>
          </a:prstGeom>
          <a:noFill/>
          <a:ln>
            <a:noFill/>
          </a:ln>
        </p:spPr>
      </p:pic>
      <p:pic>
        <p:nvPicPr>
          <p:cNvPr id="125" name="Google Shape;125;p15"/>
          <p:cNvPicPr preferRelativeResize="0"/>
          <p:nvPr/>
        </p:nvPicPr>
        <p:blipFill rotWithShape="1">
          <a:blip r:embed="rId4">
            <a:alphaModFix/>
          </a:blip>
          <a:srcRect b="0" l="0" r="0" t="0"/>
          <a:stretch/>
        </p:blipFill>
        <p:spPr>
          <a:xfrm>
            <a:off x="-2113389" y="499276"/>
            <a:ext cx="1802241" cy="723791"/>
          </a:xfrm>
          <a:prstGeom prst="rect">
            <a:avLst/>
          </a:prstGeom>
          <a:noFill/>
          <a:ln>
            <a:noFill/>
          </a:ln>
        </p:spPr>
      </p:pic>
      <p:pic>
        <p:nvPicPr>
          <p:cNvPr id="126" name="Google Shape;126;p15"/>
          <p:cNvPicPr preferRelativeResize="0"/>
          <p:nvPr/>
        </p:nvPicPr>
        <p:blipFill rotWithShape="1">
          <a:blip r:embed="rId5">
            <a:alphaModFix/>
          </a:blip>
          <a:srcRect b="0" l="0" r="0" t="0"/>
          <a:stretch/>
        </p:blipFill>
        <p:spPr>
          <a:xfrm>
            <a:off x="0" y="0"/>
            <a:ext cx="5009881" cy="4634708"/>
          </a:xfrm>
          <a:prstGeom prst="rect">
            <a:avLst/>
          </a:prstGeom>
          <a:noFill/>
          <a:ln>
            <a:noFill/>
          </a:ln>
        </p:spPr>
      </p:pic>
      <p:pic>
        <p:nvPicPr>
          <p:cNvPr id="127" name="Google Shape;127;p15"/>
          <p:cNvPicPr preferRelativeResize="0"/>
          <p:nvPr/>
        </p:nvPicPr>
        <p:blipFill rotWithShape="1">
          <a:blip r:embed="rId6">
            <a:alphaModFix/>
          </a:blip>
          <a:srcRect b="0" l="0" r="0" t="0"/>
          <a:stretch/>
        </p:blipFill>
        <p:spPr>
          <a:xfrm>
            <a:off x="2624" y="3652112"/>
            <a:ext cx="5009881" cy="7087397"/>
          </a:xfrm>
          <a:prstGeom prst="rect">
            <a:avLst/>
          </a:prstGeom>
          <a:noFill/>
          <a:ln>
            <a:noFill/>
          </a:ln>
        </p:spPr>
      </p:pic>
      <p:pic>
        <p:nvPicPr>
          <p:cNvPr id="128" name="Google Shape;128;p15"/>
          <p:cNvPicPr preferRelativeResize="0"/>
          <p:nvPr/>
        </p:nvPicPr>
        <p:blipFill rotWithShape="1">
          <a:blip r:embed="rId7">
            <a:alphaModFix/>
          </a:blip>
          <a:srcRect b="0" l="0" r="0" t="0"/>
          <a:stretch/>
        </p:blipFill>
        <p:spPr>
          <a:xfrm>
            <a:off x="5771501" y="1614487"/>
            <a:ext cx="885484" cy="26565"/>
          </a:xfrm>
          <a:prstGeom prst="rect">
            <a:avLst/>
          </a:prstGeom>
          <a:noFill/>
          <a:ln>
            <a:noFill/>
          </a:ln>
        </p:spPr>
      </p:pic>
      <p:pic>
        <p:nvPicPr>
          <p:cNvPr id="129" name="Google Shape;129;p15"/>
          <p:cNvPicPr preferRelativeResize="0"/>
          <p:nvPr/>
        </p:nvPicPr>
        <p:blipFill rotWithShape="1">
          <a:blip r:embed="rId8">
            <a:alphaModFix/>
          </a:blip>
          <a:srcRect b="0" l="0" r="0" t="0"/>
          <a:stretch/>
        </p:blipFill>
        <p:spPr>
          <a:xfrm>
            <a:off x="5671655" y="1247620"/>
            <a:ext cx="6228571" cy="47619"/>
          </a:xfrm>
          <a:prstGeom prst="rect">
            <a:avLst/>
          </a:prstGeom>
          <a:noFill/>
          <a:ln>
            <a:noFill/>
          </a:ln>
        </p:spPr>
      </p:pic>
      <p:grpSp>
        <p:nvGrpSpPr>
          <p:cNvPr id="130" name="Google Shape;130;p15"/>
          <p:cNvGrpSpPr/>
          <p:nvPr/>
        </p:nvGrpSpPr>
        <p:grpSpPr>
          <a:xfrm>
            <a:off x="-3761844" y="1249103"/>
            <a:ext cx="3116193" cy="1502909"/>
            <a:chOff x="3847620" y="1485721"/>
            <a:chExt cx="3116193" cy="1502909"/>
          </a:xfrm>
        </p:grpSpPr>
        <p:pic>
          <p:nvPicPr>
            <p:cNvPr id="131" name="Google Shape;131;p15"/>
            <p:cNvPicPr preferRelativeResize="0"/>
            <p:nvPr/>
          </p:nvPicPr>
          <p:blipFill rotWithShape="1">
            <a:blip r:embed="rId9">
              <a:alphaModFix/>
            </a:blip>
            <a:srcRect b="0" l="0" r="0" t="0"/>
            <a:stretch/>
          </p:blipFill>
          <p:spPr>
            <a:xfrm>
              <a:off x="3847620" y="1485721"/>
              <a:ext cx="2258420" cy="723793"/>
            </a:xfrm>
            <a:prstGeom prst="rect">
              <a:avLst/>
            </a:prstGeom>
            <a:noFill/>
            <a:ln>
              <a:noFill/>
            </a:ln>
          </p:spPr>
        </p:pic>
        <p:pic>
          <p:nvPicPr>
            <p:cNvPr id="132" name="Google Shape;132;p15"/>
            <p:cNvPicPr preferRelativeResize="0"/>
            <p:nvPr/>
          </p:nvPicPr>
          <p:blipFill rotWithShape="1">
            <a:blip r:embed="rId10">
              <a:alphaModFix/>
            </a:blip>
            <a:srcRect b="0" l="0" r="0" t="0"/>
            <a:stretch/>
          </p:blipFill>
          <p:spPr>
            <a:xfrm>
              <a:off x="4021020" y="2061982"/>
              <a:ext cx="2521537" cy="907596"/>
            </a:xfrm>
            <a:prstGeom prst="rect">
              <a:avLst/>
            </a:prstGeom>
            <a:noFill/>
            <a:ln>
              <a:noFill/>
            </a:ln>
          </p:spPr>
        </p:pic>
        <p:pic>
          <p:nvPicPr>
            <p:cNvPr id="133" name="Google Shape;133;p15"/>
            <p:cNvPicPr preferRelativeResize="0"/>
            <p:nvPr/>
          </p:nvPicPr>
          <p:blipFill rotWithShape="1">
            <a:blip r:embed="rId11">
              <a:alphaModFix/>
            </a:blip>
            <a:srcRect b="0" l="0" r="0" t="0"/>
            <a:stretch/>
          </p:blipFill>
          <p:spPr>
            <a:xfrm>
              <a:off x="4038095" y="2315704"/>
              <a:ext cx="2857143" cy="19048"/>
            </a:xfrm>
            <a:prstGeom prst="rect">
              <a:avLst/>
            </a:prstGeom>
            <a:noFill/>
            <a:ln>
              <a:noFill/>
            </a:ln>
          </p:spPr>
        </p:pic>
        <p:pic>
          <p:nvPicPr>
            <p:cNvPr id="134" name="Google Shape;134;p15"/>
            <p:cNvPicPr preferRelativeResize="0"/>
            <p:nvPr/>
          </p:nvPicPr>
          <p:blipFill rotWithShape="1">
            <a:blip r:embed="rId12">
              <a:alphaModFix/>
            </a:blip>
            <a:srcRect b="0" l="0" r="0" t="0"/>
            <a:stretch/>
          </p:blipFill>
          <p:spPr>
            <a:xfrm>
              <a:off x="4038095" y="2604593"/>
              <a:ext cx="2857143" cy="19048"/>
            </a:xfrm>
            <a:prstGeom prst="rect">
              <a:avLst/>
            </a:prstGeom>
            <a:noFill/>
            <a:ln>
              <a:noFill/>
            </a:ln>
          </p:spPr>
        </p:pic>
        <p:pic>
          <p:nvPicPr>
            <p:cNvPr id="135" name="Google Shape;135;p15"/>
            <p:cNvPicPr preferRelativeResize="0"/>
            <p:nvPr/>
          </p:nvPicPr>
          <p:blipFill rotWithShape="1">
            <a:blip r:embed="rId13">
              <a:alphaModFix/>
            </a:blip>
            <a:srcRect b="0" l="0" r="0" t="0"/>
            <a:stretch/>
          </p:blipFill>
          <p:spPr>
            <a:xfrm>
              <a:off x="4038095" y="2897599"/>
              <a:ext cx="2857143" cy="19048"/>
            </a:xfrm>
            <a:prstGeom prst="rect">
              <a:avLst/>
            </a:prstGeom>
            <a:noFill/>
            <a:ln>
              <a:noFill/>
            </a:ln>
          </p:spPr>
        </p:pic>
        <p:pic>
          <p:nvPicPr>
            <p:cNvPr id="136" name="Google Shape;136;p15"/>
            <p:cNvPicPr preferRelativeResize="0"/>
            <p:nvPr/>
          </p:nvPicPr>
          <p:blipFill rotWithShape="1">
            <a:blip r:embed="rId14">
              <a:alphaModFix/>
            </a:blip>
            <a:srcRect b="0" l="0" r="0" t="0"/>
            <a:stretch/>
          </p:blipFill>
          <p:spPr>
            <a:xfrm>
              <a:off x="6238420" y="2081034"/>
              <a:ext cx="725393" cy="907596"/>
            </a:xfrm>
            <a:prstGeom prst="rect">
              <a:avLst/>
            </a:prstGeom>
            <a:noFill/>
            <a:ln>
              <a:noFill/>
            </a:ln>
          </p:spPr>
        </p:pic>
      </p:grpSp>
      <p:pic>
        <p:nvPicPr>
          <p:cNvPr id="137" name="Google Shape;137;p15"/>
          <p:cNvPicPr preferRelativeResize="0"/>
          <p:nvPr/>
        </p:nvPicPr>
        <p:blipFill rotWithShape="1">
          <a:blip r:embed="rId15">
            <a:alphaModFix/>
          </a:blip>
          <a:srcRect b="0" l="0" r="0" t="0"/>
          <a:stretch/>
        </p:blipFill>
        <p:spPr>
          <a:xfrm>
            <a:off x="-3733274" y="2736773"/>
            <a:ext cx="2320894" cy="479512"/>
          </a:xfrm>
          <a:prstGeom prst="rect">
            <a:avLst/>
          </a:prstGeom>
          <a:noFill/>
          <a:ln>
            <a:noFill/>
          </a:ln>
        </p:spPr>
      </p:pic>
      <p:pic>
        <p:nvPicPr>
          <p:cNvPr id="138" name="Google Shape;138;p15"/>
          <p:cNvPicPr preferRelativeResize="0"/>
          <p:nvPr/>
        </p:nvPicPr>
        <p:blipFill rotWithShape="1">
          <a:blip r:embed="rId16">
            <a:alphaModFix/>
          </a:blip>
          <a:srcRect b="0" l="0" r="0" t="0"/>
          <a:stretch/>
        </p:blipFill>
        <p:spPr>
          <a:xfrm>
            <a:off x="-3588444" y="3229706"/>
            <a:ext cx="2405883" cy="1188542"/>
          </a:xfrm>
          <a:prstGeom prst="rect">
            <a:avLst/>
          </a:prstGeom>
          <a:noFill/>
          <a:ln>
            <a:noFill/>
          </a:ln>
        </p:spPr>
      </p:pic>
      <p:pic>
        <p:nvPicPr>
          <p:cNvPr id="139" name="Google Shape;139;p15"/>
          <p:cNvPicPr preferRelativeResize="0"/>
          <p:nvPr/>
        </p:nvPicPr>
        <p:blipFill rotWithShape="1">
          <a:blip r:embed="rId17">
            <a:alphaModFix/>
          </a:blip>
          <a:srcRect b="0" l="0" r="0" t="0"/>
          <a:stretch/>
        </p:blipFill>
        <p:spPr>
          <a:xfrm>
            <a:off x="-3571369" y="3474854"/>
            <a:ext cx="2857143" cy="19048"/>
          </a:xfrm>
          <a:prstGeom prst="rect">
            <a:avLst/>
          </a:prstGeom>
          <a:noFill/>
          <a:ln>
            <a:noFill/>
          </a:ln>
        </p:spPr>
      </p:pic>
      <p:pic>
        <p:nvPicPr>
          <p:cNvPr id="140" name="Google Shape;140;p15"/>
          <p:cNvPicPr preferRelativeResize="0"/>
          <p:nvPr/>
        </p:nvPicPr>
        <p:blipFill rotWithShape="1">
          <a:blip r:embed="rId18">
            <a:alphaModFix/>
          </a:blip>
          <a:srcRect b="0" l="0" r="0" t="0"/>
          <a:stretch/>
        </p:blipFill>
        <p:spPr>
          <a:xfrm>
            <a:off x="-3571369" y="3763743"/>
            <a:ext cx="2857143" cy="19048"/>
          </a:xfrm>
          <a:prstGeom prst="rect">
            <a:avLst/>
          </a:prstGeom>
          <a:noFill/>
          <a:ln>
            <a:noFill/>
          </a:ln>
        </p:spPr>
      </p:pic>
      <p:pic>
        <p:nvPicPr>
          <p:cNvPr id="141" name="Google Shape;141;p15"/>
          <p:cNvPicPr preferRelativeResize="0"/>
          <p:nvPr/>
        </p:nvPicPr>
        <p:blipFill rotWithShape="1">
          <a:blip r:embed="rId18">
            <a:alphaModFix/>
          </a:blip>
          <a:srcRect b="0" l="0" r="0" t="0"/>
          <a:stretch/>
        </p:blipFill>
        <p:spPr>
          <a:xfrm>
            <a:off x="-3571369" y="4056749"/>
            <a:ext cx="2857143" cy="19048"/>
          </a:xfrm>
          <a:prstGeom prst="rect">
            <a:avLst/>
          </a:prstGeom>
          <a:noFill/>
          <a:ln>
            <a:noFill/>
          </a:ln>
        </p:spPr>
      </p:pic>
      <p:pic>
        <p:nvPicPr>
          <p:cNvPr id="142" name="Google Shape;142;p15"/>
          <p:cNvPicPr preferRelativeResize="0"/>
          <p:nvPr/>
        </p:nvPicPr>
        <p:blipFill rotWithShape="1">
          <a:blip r:embed="rId19">
            <a:alphaModFix/>
          </a:blip>
          <a:srcRect b="0" l="0" r="0" t="0"/>
          <a:stretch/>
        </p:blipFill>
        <p:spPr>
          <a:xfrm>
            <a:off x="5875808" y="10271427"/>
            <a:ext cx="9880923" cy="47619"/>
          </a:xfrm>
          <a:prstGeom prst="rect">
            <a:avLst/>
          </a:prstGeom>
          <a:noFill/>
          <a:ln>
            <a:noFill/>
          </a:ln>
        </p:spPr>
      </p:pic>
      <p:pic>
        <p:nvPicPr>
          <p:cNvPr id="143" name="Google Shape;143;p15"/>
          <p:cNvPicPr preferRelativeResize="0"/>
          <p:nvPr/>
        </p:nvPicPr>
        <p:blipFill rotWithShape="1">
          <a:blip r:embed="rId18">
            <a:alphaModFix/>
          </a:blip>
          <a:srcRect b="0" l="0" r="0" t="0"/>
          <a:stretch/>
        </p:blipFill>
        <p:spPr>
          <a:xfrm>
            <a:off x="-3571364" y="4323965"/>
            <a:ext cx="2857143" cy="19048"/>
          </a:xfrm>
          <a:prstGeom prst="rect">
            <a:avLst/>
          </a:prstGeom>
          <a:noFill/>
          <a:ln>
            <a:noFill/>
          </a:ln>
        </p:spPr>
      </p:pic>
      <p:sp>
        <p:nvSpPr>
          <p:cNvPr id="144" name="Google Shape;144;p1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45" name="Google Shape;145;p1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146" name="Google Shape;146;p15"/>
          <p:cNvSpPr txBox="1"/>
          <p:nvPr/>
        </p:nvSpPr>
        <p:spPr>
          <a:xfrm>
            <a:off x="5622131" y="572724"/>
            <a:ext cx="25145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212D50"/>
                </a:solidFill>
                <a:latin typeface="Arial"/>
                <a:ea typeface="Arial"/>
                <a:cs typeface="Arial"/>
                <a:sym typeface="Arial"/>
              </a:rPr>
              <a:t>Contents</a:t>
            </a:r>
            <a:endParaRPr/>
          </a:p>
        </p:txBody>
      </p:sp>
      <p:sp>
        <p:nvSpPr>
          <p:cNvPr id="147" name="Google Shape;147;p15"/>
          <p:cNvSpPr txBox="1"/>
          <p:nvPr/>
        </p:nvSpPr>
        <p:spPr>
          <a:xfrm>
            <a:off x="5717484" y="1888124"/>
            <a:ext cx="15213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69685"/>
                </a:solidFill>
                <a:latin typeface="Arial"/>
                <a:ea typeface="Arial"/>
                <a:cs typeface="Arial"/>
                <a:sym typeface="Arial"/>
              </a:rPr>
              <a:t>PART</a:t>
            </a:r>
            <a:endParaRPr/>
          </a:p>
        </p:txBody>
      </p:sp>
      <p:sp>
        <p:nvSpPr>
          <p:cNvPr id="148" name="Google Shape;148;p15"/>
          <p:cNvSpPr txBox="1"/>
          <p:nvPr/>
        </p:nvSpPr>
        <p:spPr>
          <a:xfrm>
            <a:off x="5652375" y="2147887"/>
            <a:ext cx="152133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212D50"/>
                </a:solidFill>
                <a:latin typeface="Arial"/>
                <a:ea typeface="Arial"/>
                <a:cs typeface="Arial"/>
                <a:sym typeface="Arial"/>
              </a:rPr>
              <a:t>01</a:t>
            </a:r>
            <a:endParaRPr sz="1400">
              <a:solidFill>
                <a:srgbClr val="212D50"/>
              </a:solidFill>
              <a:latin typeface="Arial"/>
              <a:ea typeface="Arial"/>
              <a:cs typeface="Arial"/>
              <a:sym typeface="Arial"/>
            </a:endParaRPr>
          </a:p>
        </p:txBody>
      </p:sp>
      <p:sp>
        <p:nvSpPr>
          <p:cNvPr id="149" name="Google Shape;149;p15"/>
          <p:cNvSpPr txBox="1"/>
          <p:nvPr/>
        </p:nvSpPr>
        <p:spPr>
          <a:xfrm>
            <a:off x="6831334" y="1824664"/>
            <a:ext cx="4402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1. 프로젝트 개요</a:t>
            </a:r>
            <a:endParaRPr b="1" sz="2400">
              <a:solidFill>
                <a:srgbClr val="212D50"/>
              </a:solidFill>
              <a:latin typeface="Arial"/>
              <a:ea typeface="Arial"/>
              <a:cs typeface="Arial"/>
              <a:sym typeface="Arial"/>
            </a:endParaRPr>
          </a:p>
        </p:txBody>
      </p:sp>
      <p:sp>
        <p:nvSpPr>
          <p:cNvPr id="150" name="Google Shape;150;p15"/>
          <p:cNvSpPr txBox="1"/>
          <p:nvPr/>
        </p:nvSpPr>
        <p:spPr>
          <a:xfrm>
            <a:off x="6831334" y="3671887"/>
            <a:ext cx="4402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2. 데이터</a:t>
            </a:r>
            <a:endParaRPr b="1" sz="2400">
              <a:solidFill>
                <a:srgbClr val="212D50"/>
              </a:solidFill>
              <a:latin typeface="Arial"/>
              <a:ea typeface="Arial"/>
              <a:cs typeface="Arial"/>
              <a:sym typeface="Arial"/>
            </a:endParaRPr>
          </a:p>
        </p:txBody>
      </p:sp>
      <p:sp>
        <p:nvSpPr>
          <p:cNvPr id="151" name="Google Shape;151;p15"/>
          <p:cNvSpPr txBox="1"/>
          <p:nvPr/>
        </p:nvSpPr>
        <p:spPr>
          <a:xfrm>
            <a:off x="7096053" y="2300287"/>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프로젝트 기획 배경 및 목표</a:t>
            </a:r>
            <a:endParaRPr sz="2000">
              <a:solidFill>
                <a:srgbClr val="212D50"/>
              </a:solidFill>
              <a:latin typeface="Arial"/>
              <a:ea typeface="Arial"/>
              <a:cs typeface="Arial"/>
              <a:sym typeface="Arial"/>
            </a:endParaRPr>
          </a:p>
        </p:txBody>
      </p:sp>
      <p:sp>
        <p:nvSpPr>
          <p:cNvPr id="152" name="Google Shape;152;p15"/>
          <p:cNvSpPr txBox="1"/>
          <p:nvPr/>
        </p:nvSpPr>
        <p:spPr>
          <a:xfrm>
            <a:off x="10462203" y="2300287"/>
            <a:ext cx="1120691" cy="369332"/>
          </a:xfrm>
          <a:prstGeom prst="rect">
            <a:avLst/>
          </a:prstGeom>
          <a:noFill/>
          <a:ln>
            <a:noFill/>
          </a:ln>
        </p:spPr>
        <p:txBody>
          <a:bodyPr anchorCtr="0" anchor="t" bIns="45700" lIns="91425" spcFirstLastPara="1" rIns="91425" wrap="square" tIns="45700">
            <a:spAutoFit/>
          </a:bodyPr>
          <a:lstStyle/>
          <a:p>
            <a:pPr indent="45720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53" name="Google Shape;153;p15"/>
          <p:cNvCxnSpPr/>
          <p:nvPr/>
        </p:nvCxnSpPr>
        <p:spPr>
          <a:xfrm>
            <a:off x="7136135" y="2761952"/>
            <a:ext cx="4421616" cy="0"/>
          </a:xfrm>
          <a:prstGeom prst="straightConnector1">
            <a:avLst/>
          </a:prstGeom>
          <a:noFill/>
          <a:ln cap="flat" cmpd="sng" w="9525">
            <a:solidFill>
              <a:srgbClr val="475F74"/>
            </a:solidFill>
            <a:prstDash val="solid"/>
            <a:round/>
            <a:headEnd len="sm" w="sm" type="none"/>
            <a:tailEnd len="sm" w="sm" type="none"/>
          </a:ln>
        </p:spPr>
      </p:cxnSp>
      <p:sp>
        <p:nvSpPr>
          <p:cNvPr id="154" name="Google Shape;154;p15"/>
          <p:cNvSpPr txBox="1"/>
          <p:nvPr/>
        </p:nvSpPr>
        <p:spPr>
          <a:xfrm>
            <a:off x="7096053" y="2910649"/>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구성원 및 역할</a:t>
            </a:r>
            <a:endParaRPr sz="2000">
              <a:solidFill>
                <a:srgbClr val="212D50"/>
              </a:solidFill>
              <a:latin typeface="Arial"/>
              <a:ea typeface="Arial"/>
              <a:cs typeface="Arial"/>
              <a:sym typeface="Arial"/>
            </a:endParaRPr>
          </a:p>
        </p:txBody>
      </p:sp>
      <p:sp>
        <p:nvSpPr>
          <p:cNvPr id="155" name="Google Shape;155;p15"/>
          <p:cNvSpPr txBox="1"/>
          <p:nvPr/>
        </p:nvSpPr>
        <p:spPr>
          <a:xfrm>
            <a:off x="10462203" y="2910649"/>
            <a:ext cx="112069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56" name="Google Shape;156;p15"/>
          <p:cNvCxnSpPr/>
          <p:nvPr/>
        </p:nvCxnSpPr>
        <p:spPr>
          <a:xfrm>
            <a:off x="7136135" y="3372314"/>
            <a:ext cx="4421616" cy="0"/>
          </a:xfrm>
          <a:prstGeom prst="straightConnector1">
            <a:avLst/>
          </a:prstGeom>
          <a:noFill/>
          <a:ln cap="flat" cmpd="sng" w="9525">
            <a:solidFill>
              <a:srgbClr val="475F74"/>
            </a:solidFill>
            <a:prstDash val="solid"/>
            <a:round/>
            <a:headEnd len="sm" w="sm" type="none"/>
            <a:tailEnd len="sm" w="sm" type="none"/>
          </a:ln>
        </p:spPr>
      </p:cxnSp>
      <p:sp>
        <p:nvSpPr>
          <p:cNvPr id="157" name="Google Shape;157;p15"/>
          <p:cNvSpPr txBox="1"/>
          <p:nvPr/>
        </p:nvSpPr>
        <p:spPr>
          <a:xfrm>
            <a:off x="7145094" y="4152733"/>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데이터 수집</a:t>
            </a:r>
            <a:endParaRPr sz="2000">
              <a:solidFill>
                <a:srgbClr val="212D50"/>
              </a:solidFill>
              <a:latin typeface="Arial"/>
              <a:ea typeface="Arial"/>
              <a:cs typeface="Arial"/>
              <a:sym typeface="Arial"/>
            </a:endParaRPr>
          </a:p>
        </p:txBody>
      </p:sp>
      <p:sp>
        <p:nvSpPr>
          <p:cNvPr id="158" name="Google Shape;158;p15"/>
          <p:cNvSpPr txBox="1"/>
          <p:nvPr/>
        </p:nvSpPr>
        <p:spPr>
          <a:xfrm>
            <a:off x="10511244" y="4152733"/>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59" name="Google Shape;159;p15"/>
          <p:cNvCxnSpPr/>
          <p:nvPr/>
        </p:nvCxnSpPr>
        <p:spPr>
          <a:xfrm>
            <a:off x="7185176" y="4614398"/>
            <a:ext cx="4421700" cy="0"/>
          </a:xfrm>
          <a:prstGeom prst="straightConnector1">
            <a:avLst/>
          </a:prstGeom>
          <a:noFill/>
          <a:ln cap="flat" cmpd="sng" w="9525">
            <a:solidFill>
              <a:srgbClr val="475F74"/>
            </a:solidFill>
            <a:prstDash val="solid"/>
            <a:round/>
            <a:headEnd len="sm" w="sm" type="none"/>
            <a:tailEnd len="sm" w="sm" type="none"/>
          </a:ln>
        </p:spPr>
      </p:cxnSp>
      <p:sp>
        <p:nvSpPr>
          <p:cNvPr id="160" name="Google Shape;160;p15"/>
          <p:cNvSpPr txBox="1"/>
          <p:nvPr/>
        </p:nvSpPr>
        <p:spPr>
          <a:xfrm>
            <a:off x="7145094" y="4763095"/>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데이터 </a:t>
            </a:r>
            <a:r>
              <a:rPr lang="en-US" sz="2000">
                <a:solidFill>
                  <a:srgbClr val="212D50"/>
                </a:solidFill>
              </a:rPr>
              <a:t>분석</a:t>
            </a:r>
            <a:endParaRPr sz="2000">
              <a:solidFill>
                <a:srgbClr val="212D50"/>
              </a:solidFill>
              <a:latin typeface="Arial"/>
              <a:ea typeface="Arial"/>
              <a:cs typeface="Arial"/>
              <a:sym typeface="Arial"/>
            </a:endParaRPr>
          </a:p>
        </p:txBody>
      </p:sp>
      <p:sp>
        <p:nvSpPr>
          <p:cNvPr id="161" name="Google Shape;161;p15"/>
          <p:cNvSpPr txBox="1"/>
          <p:nvPr/>
        </p:nvSpPr>
        <p:spPr>
          <a:xfrm>
            <a:off x="10511244" y="4763095"/>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62" name="Google Shape;162;p15"/>
          <p:cNvCxnSpPr/>
          <p:nvPr/>
        </p:nvCxnSpPr>
        <p:spPr>
          <a:xfrm>
            <a:off x="7185176" y="5224760"/>
            <a:ext cx="4421700" cy="0"/>
          </a:xfrm>
          <a:prstGeom prst="straightConnector1">
            <a:avLst/>
          </a:prstGeom>
          <a:noFill/>
          <a:ln cap="flat" cmpd="sng" w="9525">
            <a:solidFill>
              <a:srgbClr val="475F74"/>
            </a:solidFill>
            <a:prstDash val="solid"/>
            <a:round/>
            <a:headEnd len="sm" w="sm" type="none"/>
            <a:tailEnd len="sm" w="sm" type="none"/>
          </a:ln>
        </p:spPr>
      </p:cxnSp>
      <p:pic>
        <p:nvPicPr>
          <p:cNvPr id="163" name="Google Shape;163;p15"/>
          <p:cNvPicPr preferRelativeResize="0"/>
          <p:nvPr/>
        </p:nvPicPr>
        <p:blipFill rotWithShape="1">
          <a:blip r:embed="rId20">
            <a:alphaModFix/>
          </a:blip>
          <a:srcRect b="0" l="0" r="0" t="0"/>
          <a:stretch/>
        </p:blipFill>
        <p:spPr>
          <a:xfrm>
            <a:off x="5836610" y="5992538"/>
            <a:ext cx="885484" cy="26565"/>
          </a:xfrm>
          <a:prstGeom prst="rect">
            <a:avLst/>
          </a:prstGeom>
          <a:noFill/>
          <a:ln>
            <a:noFill/>
          </a:ln>
        </p:spPr>
      </p:pic>
      <p:sp>
        <p:nvSpPr>
          <p:cNvPr id="164" name="Google Shape;164;p15"/>
          <p:cNvSpPr txBox="1"/>
          <p:nvPr/>
        </p:nvSpPr>
        <p:spPr>
          <a:xfrm>
            <a:off x="5782593" y="6189975"/>
            <a:ext cx="1521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69685"/>
                </a:solidFill>
                <a:latin typeface="Arial"/>
                <a:ea typeface="Arial"/>
                <a:cs typeface="Arial"/>
                <a:sym typeface="Arial"/>
              </a:rPr>
              <a:t>PART</a:t>
            </a:r>
            <a:endParaRPr/>
          </a:p>
        </p:txBody>
      </p:sp>
      <p:sp>
        <p:nvSpPr>
          <p:cNvPr id="165" name="Google Shape;165;p15"/>
          <p:cNvSpPr txBox="1"/>
          <p:nvPr/>
        </p:nvSpPr>
        <p:spPr>
          <a:xfrm>
            <a:off x="5717484" y="6449738"/>
            <a:ext cx="1521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212D50"/>
                </a:solidFill>
                <a:latin typeface="Arial"/>
                <a:ea typeface="Arial"/>
                <a:cs typeface="Arial"/>
                <a:sym typeface="Arial"/>
              </a:rPr>
              <a:t>02</a:t>
            </a:r>
            <a:endParaRPr sz="1400">
              <a:solidFill>
                <a:srgbClr val="212D50"/>
              </a:solidFill>
              <a:latin typeface="Arial"/>
              <a:ea typeface="Arial"/>
              <a:cs typeface="Arial"/>
              <a:sym typeface="Arial"/>
            </a:endParaRPr>
          </a:p>
        </p:txBody>
      </p:sp>
      <p:sp>
        <p:nvSpPr>
          <p:cNvPr id="166" name="Google Shape;166;p15"/>
          <p:cNvSpPr txBox="1"/>
          <p:nvPr/>
        </p:nvSpPr>
        <p:spPr>
          <a:xfrm>
            <a:off x="6714074" y="6090136"/>
            <a:ext cx="4402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3. 감성 분석</a:t>
            </a:r>
            <a:endParaRPr b="1" sz="2400">
              <a:solidFill>
                <a:srgbClr val="212D50"/>
              </a:solidFill>
              <a:latin typeface="Arial"/>
              <a:ea typeface="Arial"/>
              <a:cs typeface="Arial"/>
              <a:sym typeface="Arial"/>
            </a:endParaRPr>
          </a:p>
        </p:txBody>
      </p:sp>
      <p:sp>
        <p:nvSpPr>
          <p:cNvPr id="167" name="Google Shape;167;p15"/>
          <p:cNvSpPr txBox="1"/>
          <p:nvPr/>
        </p:nvSpPr>
        <p:spPr>
          <a:xfrm>
            <a:off x="7027834" y="6570982"/>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감성 사전</a:t>
            </a:r>
            <a:endParaRPr sz="2000">
              <a:solidFill>
                <a:srgbClr val="212D50"/>
              </a:solidFill>
              <a:latin typeface="Arial"/>
              <a:ea typeface="Arial"/>
              <a:cs typeface="Arial"/>
              <a:sym typeface="Arial"/>
            </a:endParaRPr>
          </a:p>
        </p:txBody>
      </p:sp>
      <p:sp>
        <p:nvSpPr>
          <p:cNvPr id="168" name="Google Shape;168;p15"/>
          <p:cNvSpPr txBox="1"/>
          <p:nvPr/>
        </p:nvSpPr>
        <p:spPr>
          <a:xfrm>
            <a:off x="10393984" y="6570982"/>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69" name="Google Shape;169;p15"/>
          <p:cNvCxnSpPr/>
          <p:nvPr/>
        </p:nvCxnSpPr>
        <p:spPr>
          <a:xfrm>
            <a:off x="7067916" y="7032647"/>
            <a:ext cx="4421700" cy="0"/>
          </a:xfrm>
          <a:prstGeom prst="straightConnector1">
            <a:avLst/>
          </a:prstGeom>
          <a:noFill/>
          <a:ln cap="flat" cmpd="sng" w="9525">
            <a:solidFill>
              <a:srgbClr val="475F74"/>
            </a:solidFill>
            <a:prstDash val="solid"/>
            <a:round/>
            <a:headEnd len="sm" w="sm" type="none"/>
            <a:tailEnd len="sm" w="sm" type="none"/>
          </a:ln>
        </p:spPr>
      </p:cxnSp>
      <p:sp>
        <p:nvSpPr>
          <p:cNvPr id="170" name="Google Shape;170;p15"/>
          <p:cNvSpPr txBox="1"/>
          <p:nvPr/>
        </p:nvSpPr>
        <p:spPr>
          <a:xfrm>
            <a:off x="7027834" y="7181344"/>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감성 분석</a:t>
            </a:r>
            <a:endParaRPr sz="2000">
              <a:solidFill>
                <a:srgbClr val="212D50"/>
              </a:solidFill>
              <a:latin typeface="Arial"/>
              <a:ea typeface="Arial"/>
              <a:cs typeface="Arial"/>
              <a:sym typeface="Arial"/>
            </a:endParaRPr>
          </a:p>
        </p:txBody>
      </p:sp>
      <p:sp>
        <p:nvSpPr>
          <p:cNvPr id="171" name="Google Shape;171;p15"/>
          <p:cNvSpPr txBox="1"/>
          <p:nvPr/>
        </p:nvSpPr>
        <p:spPr>
          <a:xfrm>
            <a:off x="10393984" y="7181344"/>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72" name="Google Shape;172;p15"/>
          <p:cNvCxnSpPr/>
          <p:nvPr/>
        </p:nvCxnSpPr>
        <p:spPr>
          <a:xfrm>
            <a:off x="7067916" y="7643009"/>
            <a:ext cx="4421700" cy="0"/>
          </a:xfrm>
          <a:prstGeom prst="straightConnector1">
            <a:avLst/>
          </a:prstGeom>
          <a:noFill/>
          <a:ln cap="flat" cmpd="sng" w="9525">
            <a:solidFill>
              <a:srgbClr val="475F74"/>
            </a:solidFill>
            <a:prstDash val="solid"/>
            <a:round/>
            <a:headEnd len="sm" w="sm" type="none"/>
            <a:tailEnd len="sm" w="sm" type="none"/>
          </a:ln>
        </p:spPr>
      </p:cxnSp>
      <p:sp>
        <p:nvSpPr>
          <p:cNvPr id="173" name="Google Shape;173;p15"/>
          <p:cNvSpPr txBox="1"/>
          <p:nvPr/>
        </p:nvSpPr>
        <p:spPr>
          <a:xfrm>
            <a:off x="6688931" y="8105987"/>
            <a:ext cx="4402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4. </a:t>
            </a:r>
            <a:r>
              <a:rPr b="1" lang="en-US" sz="2400">
                <a:solidFill>
                  <a:srgbClr val="212D50"/>
                </a:solidFill>
              </a:rPr>
              <a:t>데이터 분석</a:t>
            </a:r>
            <a:endParaRPr b="1" sz="2400">
              <a:solidFill>
                <a:srgbClr val="212D50"/>
              </a:solidFill>
              <a:latin typeface="Arial"/>
              <a:ea typeface="Arial"/>
              <a:cs typeface="Arial"/>
              <a:sym typeface="Arial"/>
            </a:endParaRPr>
          </a:p>
        </p:txBody>
      </p:sp>
      <p:sp>
        <p:nvSpPr>
          <p:cNvPr id="174" name="Google Shape;174;p15"/>
          <p:cNvSpPr txBox="1"/>
          <p:nvPr/>
        </p:nvSpPr>
        <p:spPr>
          <a:xfrm>
            <a:off x="7002691" y="8586833"/>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a:t>
            </a:r>
            <a:r>
              <a:rPr lang="en-US" sz="2000">
                <a:solidFill>
                  <a:srgbClr val="212D50"/>
                </a:solidFill>
              </a:rPr>
              <a:t>시계열 분석</a:t>
            </a:r>
            <a:endParaRPr sz="2000">
              <a:solidFill>
                <a:srgbClr val="212D50"/>
              </a:solidFill>
              <a:latin typeface="Arial"/>
              <a:ea typeface="Arial"/>
              <a:cs typeface="Arial"/>
              <a:sym typeface="Arial"/>
            </a:endParaRPr>
          </a:p>
        </p:txBody>
      </p:sp>
      <p:sp>
        <p:nvSpPr>
          <p:cNvPr id="175" name="Google Shape;175;p15"/>
          <p:cNvSpPr txBox="1"/>
          <p:nvPr/>
        </p:nvSpPr>
        <p:spPr>
          <a:xfrm>
            <a:off x="10368841" y="8586833"/>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76" name="Google Shape;176;p15"/>
          <p:cNvCxnSpPr/>
          <p:nvPr/>
        </p:nvCxnSpPr>
        <p:spPr>
          <a:xfrm>
            <a:off x="7042773" y="9048498"/>
            <a:ext cx="4421700" cy="0"/>
          </a:xfrm>
          <a:prstGeom prst="straightConnector1">
            <a:avLst/>
          </a:prstGeom>
          <a:noFill/>
          <a:ln cap="flat" cmpd="sng" w="9525">
            <a:solidFill>
              <a:srgbClr val="475F74"/>
            </a:solidFill>
            <a:prstDash val="solid"/>
            <a:round/>
            <a:headEnd len="sm" w="sm" type="none"/>
            <a:tailEnd len="sm" w="sm" type="none"/>
          </a:ln>
        </p:spPr>
      </p:cxnSp>
      <p:pic>
        <p:nvPicPr>
          <p:cNvPr id="177" name="Google Shape;177;p15"/>
          <p:cNvPicPr preferRelativeResize="0"/>
          <p:nvPr/>
        </p:nvPicPr>
        <p:blipFill rotWithShape="1">
          <a:blip r:embed="rId20">
            <a:alphaModFix/>
          </a:blip>
          <a:srcRect b="0" l="0" r="0" t="0"/>
          <a:stretch/>
        </p:blipFill>
        <p:spPr>
          <a:xfrm>
            <a:off x="12601946" y="3341590"/>
            <a:ext cx="885484" cy="26565"/>
          </a:xfrm>
          <a:prstGeom prst="rect">
            <a:avLst/>
          </a:prstGeom>
          <a:noFill/>
          <a:ln>
            <a:noFill/>
          </a:ln>
        </p:spPr>
      </p:pic>
      <p:sp>
        <p:nvSpPr>
          <p:cNvPr id="178" name="Google Shape;178;p15"/>
          <p:cNvSpPr txBox="1"/>
          <p:nvPr/>
        </p:nvSpPr>
        <p:spPr>
          <a:xfrm>
            <a:off x="12547929" y="3615227"/>
            <a:ext cx="15213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69685"/>
                </a:solidFill>
                <a:latin typeface="Arial"/>
                <a:ea typeface="Arial"/>
                <a:cs typeface="Arial"/>
                <a:sym typeface="Arial"/>
              </a:rPr>
              <a:t>PART</a:t>
            </a:r>
            <a:endParaRPr/>
          </a:p>
        </p:txBody>
      </p:sp>
      <p:sp>
        <p:nvSpPr>
          <p:cNvPr id="179" name="Google Shape;179;p15"/>
          <p:cNvSpPr txBox="1"/>
          <p:nvPr/>
        </p:nvSpPr>
        <p:spPr>
          <a:xfrm>
            <a:off x="12482820" y="3874990"/>
            <a:ext cx="152133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212D50"/>
                </a:solidFill>
                <a:latin typeface="Arial"/>
                <a:ea typeface="Arial"/>
                <a:cs typeface="Arial"/>
                <a:sym typeface="Arial"/>
              </a:rPr>
              <a:t>03</a:t>
            </a:r>
            <a:endParaRPr sz="1400">
              <a:solidFill>
                <a:srgbClr val="212D50"/>
              </a:solidFill>
              <a:latin typeface="Arial"/>
              <a:ea typeface="Arial"/>
              <a:cs typeface="Arial"/>
              <a:sym typeface="Arial"/>
            </a:endParaRPr>
          </a:p>
        </p:txBody>
      </p:sp>
      <p:sp>
        <p:nvSpPr>
          <p:cNvPr id="180" name="Google Shape;180;p15"/>
          <p:cNvSpPr txBox="1"/>
          <p:nvPr/>
        </p:nvSpPr>
        <p:spPr>
          <a:xfrm>
            <a:off x="13479409" y="3515388"/>
            <a:ext cx="4402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6. 웹 페이지 구현</a:t>
            </a:r>
            <a:endParaRPr b="1" sz="2400">
              <a:solidFill>
                <a:srgbClr val="212D50"/>
              </a:solidFill>
              <a:latin typeface="Arial"/>
              <a:ea typeface="Arial"/>
              <a:cs typeface="Arial"/>
              <a:sym typeface="Arial"/>
            </a:endParaRPr>
          </a:p>
        </p:txBody>
      </p:sp>
      <p:sp>
        <p:nvSpPr>
          <p:cNvPr id="181" name="Google Shape;181;p15"/>
          <p:cNvSpPr txBox="1"/>
          <p:nvPr/>
        </p:nvSpPr>
        <p:spPr>
          <a:xfrm>
            <a:off x="13793170" y="3996234"/>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a:t>
            </a:r>
            <a:r>
              <a:rPr lang="en-US" sz="2000">
                <a:solidFill>
                  <a:srgbClr val="212D50"/>
                </a:solidFill>
              </a:rPr>
              <a:t>웹페이지 프로세스</a:t>
            </a:r>
            <a:endParaRPr sz="2000">
              <a:solidFill>
                <a:srgbClr val="212D50"/>
              </a:solidFill>
              <a:latin typeface="Arial"/>
              <a:ea typeface="Arial"/>
              <a:cs typeface="Arial"/>
              <a:sym typeface="Arial"/>
            </a:endParaRPr>
          </a:p>
        </p:txBody>
      </p:sp>
      <p:sp>
        <p:nvSpPr>
          <p:cNvPr id="182" name="Google Shape;182;p15"/>
          <p:cNvSpPr txBox="1"/>
          <p:nvPr/>
        </p:nvSpPr>
        <p:spPr>
          <a:xfrm>
            <a:off x="17159320" y="3996234"/>
            <a:ext cx="112069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83" name="Google Shape;183;p15"/>
          <p:cNvCxnSpPr/>
          <p:nvPr/>
        </p:nvCxnSpPr>
        <p:spPr>
          <a:xfrm>
            <a:off x="13833252" y="4457899"/>
            <a:ext cx="4421616" cy="0"/>
          </a:xfrm>
          <a:prstGeom prst="straightConnector1">
            <a:avLst/>
          </a:prstGeom>
          <a:noFill/>
          <a:ln cap="flat" cmpd="sng" w="9525">
            <a:solidFill>
              <a:srgbClr val="475F74"/>
            </a:solidFill>
            <a:prstDash val="solid"/>
            <a:round/>
            <a:headEnd len="sm" w="sm" type="none"/>
            <a:tailEnd len="sm" w="sm" type="none"/>
          </a:ln>
        </p:spPr>
      </p:cxnSp>
      <p:sp>
        <p:nvSpPr>
          <p:cNvPr id="184" name="Google Shape;184;p15"/>
          <p:cNvSpPr txBox="1"/>
          <p:nvPr/>
        </p:nvSpPr>
        <p:spPr>
          <a:xfrm>
            <a:off x="13793170" y="4606596"/>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a:t>
            </a:r>
            <a:r>
              <a:rPr lang="en-US" sz="2000">
                <a:solidFill>
                  <a:srgbClr val="212D50"/>
                </a:solidFill>
              </a:rPr>
              <a:t>웹페이지 화면</a:t>
            </a:r>
            <a:endParaRPr sz="2000">
              <a:solidFill>
                <a:srgbClr val="212D50"/>
              </a:solidFill>
              <a:latin typeface="Arial"/>
              <a:ea typeface="Arial"/>
              <a:cs typeface="Arial"/>
              <a:sym typeface="Arial"/>
            </a:endParaRPr>
          </a:p>
        </p:txBody>
      </p:sp>
      <p:sp>
        <p:nvSpPr>
          <p:cNvPr id="185" name="Google Shape;185;p15"/>
          <p:cNvSpPr txBox="1"/>
          <p:nvPr/>
        </p:nvSpPr>
        <p:spPr>
          <a:xfrm>
            <a:off x="17159320" y="4606596"/>
            <a:ext cx="112069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86" name="Google Shape;186;p15"/>
          <p:cNvCxnSpPr/>
          <p:nvPr/>
        </p:nvCxnSpPr>
        <p:spPr>
          <a:xfrm>
            <a:off x="13833252" y="5068261"/>
            <a:ext cx="4421616" cy="0"/>
          </a:xfrm>
          <a:prstGeom prst="straightConnector1">
            <a:avLst/>
          </a:prstGeom>
          <a:noFill/>
          <a:ln cap="flat" cmpd="sng" w="9525">
            <a:solidFill>
              <a:srgbClr val="475F74"/>
            </a:solidFill>
            <a:prstDash val="solid"/>
            <a:round/>
            <a:headEnd len="sm" w="sm" type="none"/>
            <a:tailEnd len="sm" w="sm" type="none"/>
          </a:ln>
        </p:spPr>
      </p:cxnSp>
      <p:sp>
        <p:nvSpPr>
          <p:cNvPr id="187" name="Google Shape;187;p15"/>
          <p:cNvSpPr txBox="1"/>
          <p:nvPr/>
        </p:nvSpPr>
        <p:spPr>
          <a:xfrm>
            <a:off x="13454267" y="5531239"/>
            <a:ext cx="4402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7. 후기 및 느낀점</a:t>
            </a:r>
            <a:endParaRPr b="1" sz="2400">
              <a:solidFill>
                <a:srgbClr val="212D50"/>
              </a:solidFill>
              <a:latin typeface="Arial"/>
              <a:ea typeface="Arial"/>
              <a:cs typeface="Arial"/>
              <a:sym typeface="Arial"/>
            </a:endParaRPr>
          </a:p>
        </p:txBody>
      </p:sp>
      <p:sp>
        <p:nvSpPr>
          <p:cNvPr id="188" name="Google Shape;188;p15"/>
          <p:cNvSpPr txBox="1"/>
          <p:nvPr/>
        </p:nvSpPr>
        <p:spPr>
          <a:xfrm>
            <a:off x="13768027" y="6012085"/>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a:t>
            </a:r>
            <a:r>
              <a:rPr lang="en-US" sz="2000">
                <a:solidFill>
                  <a:srgbClr val="212D50"/>
                </a:solidFill>
              </a:rPr>
              <a:t>후기</a:t>
            </a:r>
            <a:endParaRPr sz="2000">
              <a:solidFill>
                <a:srgbClr val="212D50"/>
              </a:solidFill>
              <a:latin typeface="Arial"/>
              <a:ea typeface="Arial"/>
              <a:cs typeface="Arial"/>
              <a:sym typeface="Arial"/>
            </a:endParaRPr>
          </a:p>
        </p:txBody>
      </p:sp>
      <p:sp>
        <p:nvSpPr>
          <p:cNvPr id="189" name="Google Shape;189;p15"/>
          <p:cNvSpPr txBox="1"/>
          <p:nvPr/>
        </p:nvSpPr>
        <p:spPr>
          <a:xfrm>
            <a:off x="17134177" y="6012085"/>
            <a:ext cx="112069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90" name="Google Shape;190;p15"/>
          <p:cNvCxnSpPr/>
          <p:nvPr/>
        </p:nvCxnSpPr>
        <p:spPr>
          <a:xfrm>
            <a:off x="13808109" y="6473750"/>
            <a:ext cx="4421616" cy="0"/>
          </a:xfrm>
          <a:prstGeom prst="straightConnector1">
            <a:avLst/>
          </a:prstGeom>
          <a:noFill/>
          <a:ln cap="flat" cmpd="sng" w="9525">
            <a:solidFill>
              <a:srgbClr val="475F74"/>
            </a:solidFill>
            <a:prstDash val="solid"/>
            <a:round/>
            <a:headEnd len="sm" w="sm" type="none"/>
            <a:tailEnd len="sm" w="sm" type="none"/>
          </a:ln>
        </p:spPr>
      </p:cxnSp>
      <p:sp>
        <p:nvSpPr>
          <p:cNvPr id="191" name="Google Shape;191;p15"/>
          <p:cNvSpPr txBox="1"/>
          <p:nvPr/>
        </p:nvSpPr>
        <p:spPr>
          <a:xfrm>
            <a:off x="13768027" y="6622447"/>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a:t>
            </a:r>
            <a:r>
              <a:rPr lang="en-US" sz="2000">
                <a:solidFill>
                  <a:srgbClr val="212D50"/>
                </a:solidFill>
              </a:rPr>
              <a:t>프로젝트 한계점</a:t>
            </a:r>
            <a:endParaRPr sz="2000">
              <a:solidFill>
                <a:srgbClr val="212D50"/>
              </a:solidFill>
              <a:latin typeface="Arial"/>
              <a:ea typeface="Arial"/>
              <a:cs typeface="Arial"/>
              <a:sym typeface="Arial"/>
            </a:endParaRPr>
          </a:p>
        </p:txBody>
      </p:sp>
      <p:sp>
        <p:nvSpPr>
          <p:cNvPr id="192" name="Google Shape;192;p15"/>
          <p:cNvSpPr txBox="1"/>
          <p:nvPr/>
        </p:nvSpPr>
        <p:spPr>
          <a:xfrm>
            <a:off x="17134177" y="6622447"/>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93" name="Google Shape;193;p15"/>
          <p:cNvCxnSpPr/>
          <p:nvPr/>
        </p:nvCxnSpPr>
        <p:spPr>
          <a:xfrm>
            <a:off x="13808109" y="7084112"/>
            <a:ext cx="4421700" cy="0"/>
          </a:xfrm>
          <a:prstGeom prst="straightConnector1">
            <a:avLst/>
          </a:prstGeom>
          <a:noFill/>
          <a:ln cap="flat" cmpd="sng" w="9525">
            <a:solidFill>
              <a:srgbClr val="475F74"/>
            </a:solidFill>
            <a:prstDash val="solid"/>
            <a:round/>
            <a:headEnd len="sm" w="sm" type="none"/>
            <a:tailEnd len="sm" w="sm" type="none"/>
          </a:ln>
        </p:spPr>
      </p:cxnSp>
      <p:pic>
        <p:nvPicPr>
          <p:cNvPr id="194" name="Google Shape;194;p15"/>
          <p:cNvPicPr preferRelativeResize="0"/>
          <p:nvPr/>
        </p:nvPicPr>
        <p:blipFill rotWithShape="1">
          <a:blip r:embed="rId21">
            <a:alphaModFix/>
          </a:blip>
          <a:srcRect b="0" l="0" r="0" t="0"/>
          <a:stretch/>
        </p:blipFill>
        <p:spPr>
          <a:xfrm>
            <a:off x="19299484" y="1295239"/>
            <a:ext cx="5314950" cy="7753350"/>
          </a:xfrm>
          <a:prstGeom prst="rect">
            <a:avLst/>
          </a:prstGeom>
          <a:noFill/>
          <a:ln>
            <a:noFill/>
          </a:ln>
        </p:spPr>
      </p:pic>
      <p:sp>
        <p:nvSpPr>
          <p:cNvPr id="195" name="Google Shape;195;p15"/>
          <p:cNvSpPr txBox="1"/>
          <p:nvPr/>
        </p:nvSpPr>
        <p:spPr>
          <a:xfrm>
            <a:off x="7002678" y="9295633"/>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a:t>
            </a:r>
            <a:r>
              <a:rPr lang="en-US" sz="2000">
                <a:solidFill>
                  <a:srgbClr val="212D50"/>
                </a:solidFill>
              </a:rPr>
              <a:t>2</a:t>
            </a:r>
            <a:r>
              <a:rPr lang="en-US" sz="2000">
                <a:solidFill>
                  <a:srgbClr val="212D50"/>
                </a:solidFill>
                <a:latin typeface="Arial"/>
                <a:ea typeface="Arial"/>
                <a:cs typeface="Arial"/>
                <a:sym typeface="Arial"/>
              </a:rPr>
              <a:t>. </a:t>
            </a:r>
            <a:r>
              <a:rPr lang="en-US" sz="2000">
                <a:solidFill>
                  <a:srgbClr val="212D50"/>
                </a:solidFill>
              </a:rPr>
              <a:t>앙상블</a:t>
            </a:r>
            <a:endParaRPr sz="2000">
              <a:solidFill>
                <a:srgbClr val="212D50"/>
              </a:solidFill>
              <a:latin typeface="Arial"/>
              <a:ea typeface="Arial"/>
              <a:cs typeface="Arial"/>
              <a:sym typeface="Arial"/>
            </a:endParaRPr>
          </a:p>
        </p:txBody>
      </p:sp>
      <p:sp>
        <p:nvSpPr>
          <p:cNvPr id="196" name="Google Shape;196;p15"/>
          <p:cNvSpPr txBox="1"/>
          <p:nvPr/>
        </p:nvSpPr>
        <p:spPr>
          <a:xfrm>
            <a:off x="10368778" y="9371008"/>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97" name="Google Shape;197;p15"/>
          <p:cNvCxnSpPr/>
          <p:nvPr/>
        </p:nvCxnSpPr>
        <p:spPr>
          <a:xfrm>
            <a:off x="6993073" y="9740298"/>
            <a:ext cx="4421700" cy="0"/>
          </a:xfrm>
          <a:prstGeom prst="straightConnector1">
            <a:avLst/>
          </a:prstGeom>
          <a:noFill/>
          <a:ln cap="flat" cmpd="sng" w="9525">
            <a:solidFill>
              <a:srgbClr val="475F74"/>
            </a:solidFill>
            <a:prstDash val="solid"/>
            <a:round/>
            <a:headEnd len="sm" w="sm" type="none"/>
            <a:tailEnd len="sm" w="sm" type="none"/>
          </a:ln>
        </p:spPr>
      </p:cxnSp>
      <p:sp>
        <p:nvSpPr>
          <p:cNvPr id="198" name="Google Shape;198;p15"/>
          <p:cNvSpPr txBox="1"/>
          <p:nvPr/>
        </p:nvSpPr>
        <p:spPr>
          <a:xfrm>
            <a:off x="7165094" y="5342345"/>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a:t>
            </a:r>
            <a:r>
              <a:rPr lang="en-US" sz="2000">
                <a:solidFill>
                  <a:srgbClr val="212D50"/>
                </a:solidFill>
              </a:rPr>
              <a:t>3</a:t>
            </a:r>
            <a:r>
              <a:rPr lang="en-US" sz="2000">
                <a:solidFill>
                  <a:srgbClr val="212D50"/>
                </a:solidFill>
                <a:latin typeface="Arial"/>
                <a:ea typeface="Arial"/>
                <a:cs typeface="Arial"/>
                <a:sym typeface="Arial"/>
              </a:rPr>
              <a:t>. 데이터 </a:t>
            </a:r>
            <a:r>
              <a:rPr lang="en-US" sz="2000">
                <a:solidFill>
                  <a:srgbClr val="212D50"/>
                </a:solidFill>
              </a:rPr>
              <a:t>분석 결과</a:t>
            </a:r>
            <a:endParaRPr sz="2000">
              <a:solidFill>
                <a:srgbClr val="212D50"/>
              </a:solidFill>
              <a:latin typeface="Arial"/>
              <a:ea typeface="Arial"/>
              <a:cs typeface="Arial"/>
              <a:sym typeface="Arial"/>
            </a:endParaRPr>
          </a:p>
        </p:txBody>
      </p:sp>
      <p:cxnSp>
        <p:nvCxnSpPr>
          <p:cNvPr id="199" name="Google Shape;199;p15"/>
          <p:cNvCxnSpPr/>
          <p:nvPr/>
        </p:nvCxnSpPr>
        <p:spPr>
          <a:xfrm>
            <a:off x="7205176" y="5804010"/>
            <a:ext cx="4421700" cy="0"/>
          </a:xfrm>
          <a:prstGeom prst="straightConnector1">
            <a:avLst/>
          </a:prstGeom>
          <a:noFill/>
          <a:ln cap="flat" cmpd="sng" w="9525">
            <a:solidFill>
              <a:srgbClr val="475F74"/>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2"/>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992" name="Google Shape;992;p42"/>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93" name="Google Shape;993;p42"/>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94" name="Google Shape;994;p42"/>
          <p:cNvSpPr txBox="1"/>
          <p:nvPr/>
        </p:nvSpPr>
        <p:spPr>
          <a:xfrm>
            <a:off x="587225" y="1901700"/>
            <a:ext cx="17842200" cy="1276800"/>
          </a:xfrm>
          <a:prstGeom prst="rect">
            <a:avLst/>
          </a:prstGeom>
          <a:noFill/>
          <a:ln>
            <a:noFill/>
          </a:ln>
        </p:spPr>
        <p:txBody>
          <a:bodyPr anchorCtr="0" anchor="t" bIns="91425" lIns="91425" spcFirstLastPara="1" rIns="91425" wrap="square" tIns="91425">
            <a:spAutoFit/>
          </a:bodyPr>
          <a:lstStyle/>
          <a:p>
            <a:pPr indent="-365125" lvl="0" marL="457200" rtl="0" algn="l">
              <a:lnSpc>
                <a:spcPct val="115000"/>
              </a:lnSpc>
              <a:spcBef>
                <a:spcPts val="0"/>
              </a:spcBef>
              <a:spcAft>
                <a:spcPts val="0"/>
              </a:spcAft>
              <a:buSzPts val="2150"/>
              <a:buChar char="-"/>
            </a:pPr>
            <a:r>
              <a:rPr lang="en-US" sz="2150">
                <a:highlight>
                  <a:srgbClr val="FFFFFF"/>
                </a:highlight>
              </a:rPr>
              <a:t>선형 회귀 방법인 ARIMA 모델의 단점을 극복하기 위해서 Additive 모델을 기반한 Prophet 시계열 모델을 사용</a:t>
            </a:r>
            <a:endParaRPr sz="2250">
              <a:highlight>
                <a:srgbClr val="FFFFFF"/>
              </a:highlight>
            </a:endParaRPr>
          </a:p>
          <a:p>
            <a:pPr indent="-365125" lvl="0" marL="457200" rtl="0" algn="l">
              <a:lnSpc>
                <a:spcPct val="115000"/>
              </a:lnSpc>
              <a:spcBef>
                <a:spcPts val="0"/>
              </a:spcBef>
              <a:spcAft>
                <a:spcPts val="0"/>
              </a:spcAft>
              <a:buSzPts val="2150"/>
              <a:buChar char="-"/>
            </a:pPr>
            <a:r>
              <a:rPr lang="en-US" sz="2150">
                <a:highlight>
                  <a:srgbClr val="FFFFFF"/>
                </a:highlight>
              </a:rPr>
              <a:t>Prophet은 시계열 데이터의 트렌드성(연간/월간/일간)을 예측하는 것에 초점이 맞추어져 있음</a:t>
            </a:r>
            <a:endParaRPr sz="2150">
              <a:highlight>
                <a:srgbClr val="FFFFFF"/>
              </a:highlight>
            </a:endParaRPr>
          </a:p>
          <a:p>
            <a:pPr indent="-365125" lvl="0" marL="457200" rtl="0" algn="l">
              <a:lnSpc>
                <a:spcPct val="115000"/>
              </a:lnSpc>
              <a:spcBef>
                <a:spcPts val="0"/>
              </a:spcBef>
              <a:spcAft>
                <a:spcPts val="0"/>
              </a:spcAft>
              <a:buSzPts val="2150"/>
              <a:buChar char="-"/>
            </a:pPr>
            <a:r>
              <a:rPr lang="en-US" sz="2150">
                <a:highlight>
                  <a:srgbClr val="FFFFFF"/>
                </a:highlight>
              </a:rPr>
              <a:t>Prophet 모델을 사용하기 위해 데이터를 ds - y 형태로 전처리 시행</a:t>
            </a:r>
            <a:endParaRPr sz="2150">
              <a:highlight>
                <a:srgbClr val="FFFFFF"/>
              </a:highlight>
            </a:endParaRPr>
          </a:p>
        </p:txBody>
      </p:sp>
      <p:pic>
        <p:nvPicPr>
          <p:cNvPr id="995" name="Google Shape;995;p42"/>
          <p:cNvPicPr preferRelativeResize="0"/>
          <p:nvPr/>
        </p:nvPicPr>
        <p:blipFill>
          <a:blip r:embed="rId3">
            <a:alphaModFix/>
          </a:blip>
          <a:stretch>
            <a:fillRect/>
          </a:stretch>
        </p:blipFill>
        <p:spPr>
          <a:xfrm>
            <a:off x="362950" y="4728787"/>
            <a:ext cx="8443962" cy="4864489"/>
          </a:xfrm>
          <a:prstGeom prst="rect">
            <a:avLst/>
          </a:prstGeom>
          <a:noFill/>
          <a:ln>
            <a:noFill/>
          </a:ln>
        </p:spPr>
      </p:pic>
      <p:sp>
        <p:nvSpPr>
          <p:cNvPr id="996" name="Google Shape;996;p42"/>
          <p:cNvSpPr txBox="1"/>
          <p:nvPr/>
        </p:nvSpPr>
        <p:spPr>
          <a:xfrm>
            <a:off x="650075" y="3275988"/>
            <a:ext cx="17716500" cy="1368900"/>
          </a:xfrm>
          <a:prstGeom prst="rect">
            <a:avLst/>
          </a:prstGeom>
          <a:noFill/>
          <a:ln>
            <a:noFill/>
          </a:ln>
        </p:spPr>
        <p:txBody>
          <a:bodyPr anchorCtr="0" anchor="t" bIns="91425" lIns="91425" spcFirstLastPara="1" rIns="91425" wrap="square" tIns="91425">
            <a:spAutoFit/>
          </a:bodyPr>
          <a:lstStyle/>
          <a:p>
            <a:pPr indent="-365125" lvl="0" marL="457200" marR="279400" rtl="0" algn="l">
              <a:lnSpc>
                <a:spcPct val="142857"/>
              </a:lnSpc>
              <a:spcBef>
                <a:spcPts val="0"/>
              </a:spcBef>
              <a:spcAft>
                <a:spcPts val="0"/>
              </a:spcAft>
              <a:buSzPts val="2150"/>
              <a:buChar char="-"/>
            </a:pPr>
            <a:r>
              <a:rPr lang="en-US" sz="2150">
                <a:highlight>
                  <a:srgbClr val="FFFFFF"/>
                </a:highlight>
              </a:rPr>
              <a:t>sesonality_mode: 연간, 월간, 주간, 일간 등의 트렌드성을 반영하는 것을 의미하는 파라미</a:t>
            </a:r>
            <a:r>
              <a:rPr lang="en-US" sz="2150">
                <a:highlight>
                  <a:srgbClr val="FFFFFF"/>
                </a:highlight>
              </a:rPr>
              <a:t>터</a:t>
            </a:r>
            <a:endParaRPr sz="2150">
              <a:highlight>
                <a:srgbClr val="FFFFFF"/>
              </a:highlight>
            </a:endParaRPr>
          </a:p>
          <a:p>
            <a:pPr indent="-365125" lvl="1" marL="914400" marR="546100" rtl="0" algn="l">
              <a:lnSpc>
                <a:spcPct val="115000"/>
              </a:lnSpc>
              <a:spcBef>
                <a:spcPts val="0"/>
              </a:spcBef>
              <a:spcAft>
                <a:spcPts val="0"/>
              </a:spcAft>
              <a:buSzPts val="2150"/>
              <a:buChar char="-"/>
            </a:pPr>
            <a:r>
              <a:rPr lang="en-US" sz="2150">
                <a:highlight>
                  <a:srgbClr val="FFFFFF"/>
                </a:highlight>
              </a:rPr>
              <a:t>Additive는 데이터의 진폭이 일정함을 의미하고, Multiplicative는 데이터의 진폭이 점점 증가하거나 감소하는 것을 뜻함</a:t>
            </a:r>
            <a:endParaRPr sz="2150">
              <a:highlight>
                <a:srgbClr val="FFFFFF"/>
              </a:highlight>
            </a:endParaRPr>
          </a:p>
          <a:p>
            <a:pPr indent="-365125" lvl="0" marL="457200" marR="279400" rtl="0" algn="l">
              <a:lnSpc>
                <a:spcPct val="142857"/>
              </a:lnSpc>
              <a:spcBef>
                <a:spcPts val="0"/>
              </a:spcBef>
              <a:spcAft>
                <a:spcPts val="0"/>
              </a:spcAft>
              <a:buSzPts val="2150"/>
              <a:buChar char="-"/>
            </a:pPr>
            <a:r>
              <a:rPr lang="en-US" sz="2150">
                <a:highlight>
                  <a:srgbClr val="FFFFFF"/>
                </a:highlight>
              </a:rPr>
              <a:t>changepoint_prior_scale: 트렌드가 변경되는 문맥을 반영하는 파라미터. 수치가 높을수록 모델은 과적합에 가까워진다.</a:t>
            </a:r>
            <a:endParaRPr sz="2700">
              <a:latin typeface="Roboto"/>
              <a:ea typeface="Roboto"/>
              <a:cs typeface="Roboto"/>
              <a:sym typeface="Roboto"/>
            </a:endParaRPr>
          </a:p>
        </p:txBody>
      </p:sp>
      <p:pic>
        <p:nvPicPr>
          <p:cNvPr id="997" name="Google Shape;997;p42"/>
          <p:cNvPicPr preferRelativeResize="0"/>
          <p:nvPr/>
        </p:nvPicPr>
        <p:blipFill>
          <a:blip r:embed="rId4">
            <a:alphaModFix/>
          </a:blip>
          <a:stretch>
            <a:fillRect/>
          </a:stretch>
        </p:blipFill>
        <p:spPr>
          <a:xfrm>
            <a:off x="9457397" y="5092894"/>
            <a:ext cx="8443962" cy="2434497"/>
          </a:xfrm>
          <a:prstGeom prst="rect">
            <a:avLst/>
          </a:prstGeom>
          <a:noFill/>
          <a:ln>
            <a:noFill/>
          </a:ln>
        </p:spPr>
      </p:pic>
      <p:sp>
        <p:nvSpPr>
          <p:cNvPr id="998" name="Google Shape;998;p42"/>
          <p:cNvSpPr/>
          <p:nvPr/>
        </p:nvSpPr>
        <p:spPr>
          <a:xfrm>
            <a:off x="1167616" y="5092894"/>
            <a:ext cx="7547100" cy="3346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9" name="Google Shape;999;p42"/>
          <p:cNvCxnSpPr>
            <a:endCxn id="1000" idx="0"/>
          </p:cNvCxnSpPr>
          <p:nvPr/>
        </p:nvCxnSpPr>
        <p:spPr>
          <a:xfrm flipH="1" rot="10800000">
            <a:off x="7690463" y="5072347"/>
            <a:ext cx="8978400" cy="698400"/>
          </a:xfrm>
          <a:prstGeom prst="curvedConnector4">
            <a:avLst>
              <a:gd fmla="val 41977" name="adj1"/>
              <a:gd fmla="val 165329" name="adj2"/>
            </a:avLst>
          </a:prstGeom>
          <a:noFill/>
          <a:ln cap="flat" cmpd="sng" w="28575">
            <a:solidFill>
              <a:srgbClr val="FF0000"/>
            </a:solidFill>
            <a:prstDash val="solid"/>
            <a:round/>
            <a:headEnd len="med" w="med" type="none"/>
            <a:tailEnd len="med" w="med" type="none"/>
          </a:ln>
        </p:spPr>
      </p:cxnSp>
      <p:sp>
        <p:nvSpPr>
          <p:cNvPr id="1000" name="Google Shape;1000;p42"/>
          <p:cNvSpPr/>
          <p:nvPr/>
        </p:nvSpPr>
        <p:spPr>
          <a:xfrm>
            <a:off x="15228263" y="5072347"/>
            <a:ext cx="2881200" cy="554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2"/>
          <p:cNvSpPr/>
          <p:nvPr/>
        </p:nvSpPr>
        <p:spPr>
          <a:xfrm>
            <a:off x="11563305" y="6370000"/>
            <a:ext cx="5463300" cy="6117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2" name="Google Shape;1002;p42"/>
          <p:cNvCxnSpPr>
            <a:endCxn id="1003" idx="0"/>
          </p:cNvCxnSpPr>
          <p:nvPr/>
        </p:nvCxnSpPr>
        <p:spPr>
          <a:xfrm rot="5400000">
            <a:off x="13416075" y="7534650"/>
            <a:ext cx="1269000" cy="244800"/>
          </a:xfrm>
          <a:prstGeom prst="curvedConnector3">
            <a:avLst>
              <a:gd fmla="val 50000" name="adj1"/>
            </a:avLst>
          </a:prstGeom>
          <a:noFill/>
          <a:ln cap="flat" cmpd="sng" w="28575">
            <a:solidFill>
              <a:srgbClr val="00FF00"/>
            </a:solidFill>
            <a:prstDash val="solid"/>
            <a:round/>
            <a:headEnd len="med" w="med" type="none"/>
            <a:tailEnd len="med" w="med" type="none"/>
          </a:ln>
        </p:spPr>
      </p:cxnSp>
      <p:sp>
        <p:nvSpPr>
          <p:cNvPr id="1003" name="Google Shape;1003;p42"/>
          <p:cNvSpPr txBox="1"/>
          <p:nvPr/>
        </p:nvSpPr>
        <p:spPr>
          <a:xfrm>
            <a:off x="9546825" y="8291550"/>
            <a:ext cx="8762700" cy="477000"/>
          </a:xfrm>
          <a:prstGeom prst="rect">
            <a:avLst/>
          </a:prstGeom>
          <a:noFill/>
          <a:ln cap="flat" cmpd="sng" w="2857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latin typeface="Roboto"/>
                <a:ea typeface="Roboto"/>
                <a:cs typeface="Roboto"/>
                <a:sym typeface="Roboto"/>
              </a:rPr>
              <a:t>0.5, 0.6, 0.7 로 시행한 결과 0.6 이상이 넘어가면 과적합이 발생 → 0.6으로 선택</a:t>
            </a:r>
            <a:endParaRPr sz="1900">
              <a:latin typeface="Roboto"/>
              <a:ea typeface="Roboto"/>
              <a:cs typeface="Roboto"/>
              <a:sym typeface="Roboto"/>
            </a:endParaRPr>
          </a:p>
        </p:txBody>
      </p:sp>
      <p:sp>
        <p:nvSpPr>
          <p:cNvPr id="1004" name="Google Shape;1004;p4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1005" name="Google Shape;1005;p42"/>
          <p:cNvSpPr txBox="1"/>
          <p:nvPr/>
        </p:nvSpPr>
        <p:spPr>
          <a:xfrm>
            <a:off x="1008025" y="1296375"/>
            <a:ext cx="117399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시계열 분석 </a:t>
            </a:r>
            <a:r>
              <a:rPr b="1" lang="en-US" sz="3200">
                <a:solidFill>
                  <a:srgbClr val="A69685"/>
                </a:solidFill>
              </a:rPr>
              <a:t>Fb Prophet</a:t>
            </a:r>
            <a:r>
              <a:rPr b="1" lang="en-US" sz="3200">
                <a:solidFill>
                  <a:srgbClr val="A69685"/>
                </a:solidFill>
              </a:rPr>
              <a:t> </a:t>
            </a:r>
            <a:r>
              <a:rPr b="1" lang="en-US" sz="3200">
                <a:solidFill>
                  <a:schemeClr val="accent2"/>
                </a:solidFill>
              </a:rPr>
              <a:t>- </a:t>
            </a:r>
            <a:r>
              <a:rPr b="1" lang="en-US" sz="2500">
                <a:solidFill>
                  <a:schemeClr val="accent2"/>
                </a:solidFill>
                <a:latin typeface="Roboto"/>
                <a:ea typeface="Roboto"/>
                <a:cs typeface="Roboto"/>
                <a:sym typeface="Roboto"/>
              </a:rPr>
              <a:t>모델 선정 이유 및 파라미터 조정</a:t>
            </a:r>
            <a:endParaRPr b="1" sz="2900">
              <a:solidFill>
                <a:schemeClr val="accen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4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11" name="Google Shape;1011;p4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12" name="Google Shape;1012;p4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13" name="Google Shape;1013;p43"/>
          <p:cNvPicPr preferRelativeResize="0"/>
          <p:nvPr/>
        </p:nvPicPr>
        <p:blipFill>
          <a:blip r:embed="rId3">
            <a:alphaModFix/>
          </a:blip>
          <a:stretch>
            <a:fillRect/>
          </a:stretch>
        </p:blipFill>
        <p:spPr>
          <a:xfrm>
            <a:off x="4105547" y="4709591"/>
            <a:ext cx="7950829" cy="4945083"/>
          </a:xfrm>
          <a:prstGeom prst="rect">
            <a:avLst/>
          </a:prstGeom>
          <a:noFill/>
          <a:ln>
            <a:noFill/>
          </a:ln>
        </p:spPr>
      </p:pic>
      <p:pic>
        <p:nvPicPr>
          <p:cNvPr id="1014" name="Google Shape;1014;p43"/>
          <p:cNvPicPr preferRelativeResize="0"/>
          <p:nvPr/>
        </p:nvPicPr>
        <p:blipFill>
          <a:blip r:embed="rId4">
            <a:alphaModFix/>
          </a:blip>
          <a:stretch>
            <a:fillRect/>
          </a:stretch>
        </p:blipFill>
        <p:spPr>
          <a:xfrm>
            <a:off x="12399374" y="1823915"/>
            <a:ext cx="5807081" cy="7830760"/>
          </a:xfrm>
          <a:prstGeom prst="rect">
            <a:avLst/>
          </a:prstGeom>
          <a:noFill/>
          <a:ln>
            <a:noFill/>
          </a:ln>
        </p:spPr>
      </p:pic>
      <p:pic>
        <p:nvPicPr>
          <p:cNvPr id="1015" name="Google Shape;1015;p43"/>
          <p:cNvPicPr preferRelativeResize="0"/>
          <p:nvPr/>
        </p:nvPicPr>
        <p:blipFill>
          <a:blip r:embed="rId5">
            <a:alphaModFix/>
          </a:blip>
          <a:stretch>
            <a:fillRect/>
          </a:stretch>
        </p:blipFill>
        <p:spPr>
          <a:xfrm>
            <a:off x="548842" y="3137602"/>
            <a:ext cx="5538304" cy="4319196"/>
          </a:xfrm>
          <a:prstGeom prst="rect">
            <a:avLst/>
          </a:prstGeom>
          <a:noFill/>
          <a:ln>
            <a:noFill/>
          </a:ln>
        </p:spPr>
      </p:pic>
      <p:sp>
        <p:nvSpPr>
          <p:cNvPr id="1016" name="Google Shape;1016;p43"/>
          <p:cNvSpPr txBox="1"/>
          <p:nvPr/>
        </p:nvSpPr>
        <p:spPr>
          <a:xfrm>
            <a:off x="949975" y="2548625"/>
            <a:ext cx="55383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solidFill>
                  <a:srgbClr val="FF0000"/>
                </a:solidFill>
                <a:latin typeface="Roboto"/>
                <a:ea typeface="Roboto"/>
                <a:cs typeface="Roboto"/>
                <a:sym typeface="Roboto"/>
              </a:rPr>
              <a:t>구성한 모델을 통해 10일 예측값 및 신뢰구간</a:t>
            </a:r>
            <a:endParaRPr b="1" sz="1900">
              <a:solidFill>
                <a:srgbClr val="FF0000"/>
              </a:solidFill>
              <a:latin typeface="Roboto"/>
              <a:ea typeface="Roboto"/>
              <a:cs typeface="Roboto"/>
              <a:sym typeface="Roboto"/>
            </a:endParaRPr>
          </a:p>
        </p:txBody>
      </p:sp>
      <p:sp>
        <p:nvSpPr>
          <p:cNvPr id="1017" name="Google Shape;1017;p43"/>
          <p:cNvSpPr txBox="1"/>
          <p:nvPr/>
        </p:nvSpPr>
        <p:spPr>
          <a:xfrm>
            <a:off x="14646203" y="1381063"/>
            <a:ext cx="21606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solidFill>
                  <a:srgbClr val="FF0000"/>
                </a:solidFill>
                <a:latin typeface="Roboto"/>
                <a:ea typeface="Roboto"/>
                <a:cs typeface="Roboto"/>
                <a:sym typeface="Roboto"/>
              </a:rPr>
              <a:t>트렌드 곡선</a:t>
            </a:r>
            <a:endParaRPr b="1" sz="1900">
              <a:solidFill>
                <a:srgbClr val="FF0000"/>
              </a:solidFill>
              <a:latin typeface="Roboto"/>
              <a:ea typeface="Roboto"/>
              <a:cs typeface="Roboto"/>
              <a:sym typeface="Roboto"/>
            </a:endParaRPr>
          </a:p>
        </p:txBody>
      </p:sp>
      <p:sp>
        <p:nvSpPr>
          <p:cNvPr id="1018" name="Google Shape;1018;p43"/>
          <p:cNvSpPr txBox="1"/>
          <p:nvPr/>
        </p:nvSpPr>
        <p:spPr>
          <a:xfrm>
            <a:off x="6954096" y="4352057"/>
            <a:ext cx="30897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solidFill>
                  <a:srgbClr val="FF0000"/>
                </a:solidFill>
                <a:latin typeface="Roboto"/>
                <a:ea typeface="Roboto"/>
                <a:cs typeface="Roboto"/>
                <a:sym typeface="Roboto"/>
              </a:rPr>
              <a:t>모델 적합 결과</a:t>
            </a:r>
            <a:endParaRPr b="1" sz="1900">
              <a:solidFill>
                <a:srgbClr val="FF0000"/>
              </a:solidFill>
              <a:latin typeface="Roboto"/>
              <a:ea typeface="Roboto"/>
              <a:cs typeface="Roboto"/>
              <a:sym typeface="Roboto"/>
            </a:endParaRPr>
          </a:p>
        </p:txBody>
      </p:sp>
      <p:sp>
        <p:nvSpPr>
          <p:cNvPr id="1019" name="Google Shape;1019;p43"/>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1020" name="Google Shape;1020;p43"/>
          <p:cNvSpPr txBox="1"/>
          <p:nvPr/>
        </p:nvSpPr>
        <p:spPr>
          <a:xfrm>
            <a:off x="1160425" y="1448775"/>
            <a:ext cx="11475000" cy="585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시계열 분석 </a:t>
            </a:r>
            <a:r>
              <a:rPr b="1" lang="en-US" sz="3200">
                <a:solidFill>
                  <a:srgbClr val="A69685"/>
                </a:solidFill>
              </a:rPr>
              <a:t>Fb Prophet </a:t>
            </a:r>
            <a:r>
              <a:rPr b="1" lang="en-US" sz="3200">
                <a:solidFill>
                  <a:schemeClr val="accent2"/>
                </a:solidFill>
              </a:rPr>
              <a:t>- </a:t>
            </a:r>
            <a:r>
              <a:rPr b="1" lang="en-US" sz="2100">
                <a:solidFill>
                  <a:schemeClr val="accent2"/>
                </a:solidFill>
                <a:latin typeface="Roboto"/>
                <a:ea typeface="Roboto"/>
                <a:cs typeface="Roboto"/>
                <a:sym typeface="Roboto"/>
              </a:rPr>
              <a:t>마지막 10일을 예측하기 위한 Train, Test분할 및 학습 진행 결과</a:t>
            </a:r>
            <a:endParaRPr b="1" sz="2500">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4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26" name="Google Shape;1026;p4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27" name="Google Shape;1027;p4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28" name="Google Shape;1028;p44"/>
          <p:cNvPicPr preferRelativeResize="0"/>
          <p:nvPr/>
        </p:nvPicPr>
        <p:blipFill>
          <a:blip r:embed="rId3">
            <a:alphaModFix/>
          </a:blip>
          <a:stretch>
            <a:fillRect/>
          </a:stretch>
        </p:blipFill>
        <p:spPr>
          <a:xfrm>
            <a:off x="3850475" y="3307075"/>
            <a:ext cx="11315681" cy="6550474"/>
          </a:xfrm>
          <a:prstGeom prst="rect">
            <a:avLst/>
          </a:prstGeom>
          <a:noFill/>
          <a:ln>
            <a:noFill/>
          </a:ln>
        </p:spPr>
      </p:pic>
      <p:pic>
        <p:nvPicPr>
          <p:cNvPr id="1029" name="Google Shape;1029;p44"/>
          <p:cNvPicPr preferRelativeResize="0"/>
          <p:nvPr/>
        </p:nvPicPr>
        <p:blipFill>
          <a:blip r:embed="rId4">
            <a:alphaModFix/>
          </a:blip>
          <a:stretch>
            <a:fillRect/>
          </a:stretch>
        </p:blipFill>
        <p:spPr>
          <a:xfrm>
            <a:off x="962592" y="2339950"/>
            <a:ext cx="9790809" cy="1089050"/>
          </a:xfrm>
          <a:prstGeom prst="rect">
            <a:avLst/>
          </a:prstGeom>
          <a:noFill/>
          <a:ln>
            <a:noFill/>
          </a:ln>
        </p:spPr>
      </p:pic>
      <p:sp>
        <p:nvSpPr>
          <p:cNvPr id="1030" name="Google Shape;1030;p44"/>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1031" name="Google Shape;1031;p44"/>
          <p:cNvSpPr txBox="1"/>
          <p:nvPr/>
        </p:nvSpPr>
        <p:spPr>
          <a:xfrm>
            <a:off x="1160425" y="1448775"/>
            <a:ext cx="13052700" cy="585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시계열 분석 </a:t>
            </a:r>
            <a:r>
              <a:rPr b="1" lang="en-US" sz="3200">
                <a:solidFill>
                  <a:srgbClr val="A69685"/>
                </a:solidFill>
              </a:rPr>
              <a:t>Fb Prophet </a:t>
            </a:r>
            <a:r>
              <a:rPr b="1" lang="en-US" sz="3200">
                <a:solidFill>
                  <a:schemeClr val="accent2"/>
                </a:solidFill>
              </a:rPr>
              <a:t>- </a:t>
            </a:r>
            <a:r>
              <a:rPr b="1" lang="en-US" sz="2200">
                <a:solidFill>
                  <a:schemeClr val="accent2"/>
                </a:solidFill>
                <a:latin typeface="Roboto"/>
                <a:ea typeface="Roboto"/>
                <a:cs typeface="Roboto"/>
                <a:sym typeface="Roboto"/>
              </a:rPr>
              <a:t>마지막 10일을 예측하기 위한 Train, Test분할 및 학습 진행 결과</a:t>
            </a:r>
            <a:endParaRPr b="1" sz="2600">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37" name="Google Shape;1037;p4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38" name="Google Shape;1038;p4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1039" name="Google Shape;1039;p45"/>
          <p:cNvPicPr preferRelativeResize="0"/>
          <p:nvPr/>
        </p:nvPicPr>
        <p:blipFill rotWithShape="1">
          <a:blip r:embed="rId3">
            <a:alphaModFix/>
          </a:blip>
          <a:srcRect b="2171" l="997" r="1202" t="0"/>
          <a:stretch/>
        </p:blipFill>
        <p:spPr>
          <a:xfrm>
            <a:off x="949197" y="4057345"/>
            <a:ext cx="8219028" cy="5630991"/>
          </a:xfrm>
          <a:prstGeom prst="rect">
            <a:avLst/>
          </a:prstGeom>
          <a:noFill/>
          <a:ln>
            <a:noFill/>
          </a:ln>
        </p:spPr>
      </p:pic>
      <p:sp>
        <p:nvSpPr>
          <p:cNvPr id="1040" name="Google Shape;1040;p45"/>
          <p:cNvSpPr txBox="1"/>
          <p:nvPr/>
        </p:nvSpPr>
        <p:spPr>
          <a:xfrm>
            <a:off x="949209" y="2392850"/>
            <a:ext cx="17575500" cy="14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latin typeface="Nanum Gothic"/>
                <a:ea typeface="Nanum Gothic"/>
                <a:cs typeface="Nanum Gothic"/>
                <a:sym typeface="Nanum Gothic"/>
              </a:rPr>
              <a:t>LSTM을 시행하기 전에 날짜기반으로 종가만 예측하는 모델과 재무지표를 포함한 데이터로 종가를 예측하는 모델을 시행 해보고 결과를 비교</a:t>
            </a:r>
            <a:endParaRPr b="1" sz="1900">
              <a:latin typeface="Nanum Gothic"/>
              <a:ea typeface="Nanum Gothic"/>
              <a:cs typeface="Nanum Gothic"/>
              <a:sym typeface="Nanum Gothic"/>
            </a:endParaRPr>
          </a:p>
          <a:p>
            <a:pPr indent="-349250" lvl="0" marL="457200" rtl="0" algn="l">
              <a:lnSpc>
                <a:spcPct val="115000"/>
              </a:lnSpc>
              <a:spcBef>
                <a:spcPts val="0"/>
              </a:spcBef>
              <a:spcAft>
                <a:spcPts val="0"/>
              </a:spcAft>
              <a:buSzPts val="1900"/>
              <a:buFont typeface="Nanum Gothic"/>
              <a:buChar char="-"/>
            </a:pPr>
            <a:r>
              <a:rPr b="1" lang="en-US" sz="1900">
                <a:latin typeface="Nanum Gothic"/>
                <a:ea typeface="Nanum Gothic"/>
                <a:cs typeface="Nanum Gothic"/>
                <a:sym typeface="Nanum Gothic"/>
              </a:rPr>
              <a:t>확인 결과 재무지표를 포함한 데이터가 더 정밀하게 예측하는 것으로 보임</a:t>
            </a:r>
            <a:endParaRPr b="1" sz="1900">
              <a:latin typeface="Nanum Gothic"/>
              <a:ea typeface="Nanum Gothic"/>
              <a:cs typeface="Nanum Gothic"/>
              <a:sym typeface="Nanum Gothic"/>
            </a:endParaRPr>
          </a:p>
          <a:p>
            <a:pPr indent="-349250" lvl="0" marL="457200" rtl="0" algn="l">
              <a:lnSpc>
                <a:spcPct val="115000"/>
              </a:lnSpc>
              <a:spcBef>
                <a:spcPts val="0"/>
              </a:spcBef>
              <a:spcAft>
                <a:spcPts val="0"/>
              </a:spcAft>
              <a:buSzPts val="1900"/>
              <a:buFont typeface="Nanum Gothic"/>
              <a:buChar char="-"/>
            </a:pPr>
            <a:r>
              <a:rPr b="1" lang="en-US" sz="1900">
                <a:latin typeface="Nanum Gothic"/>
                <a:ea typeface="Nanum Gothic"/>
                <a:cs typeface="Nanum Gothic"/>
                <a:sym typeface="Nanum Gothic"/>
              </a:rPr>
              <a:t>window 사이즈 == &gt; 10일 기준으로 shift 진행, feature = 12개(주식정보 + 재무지표) * 10일 = 120개</a:t>
            </a:r>
            <a:endParaRPr b="1" sz="1900">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900">
              <a:latin typeface="Roboto"/>
              <a:ea typeface="Roboto"/>
              <a:cs typeface="Roboto"/>
              <a:sym typeface="Roboto"/>
            </a:endParaRPr>
          </a:p>
        </p:txBody>
      </p:sp>
      <p:sp>
        <p:nvSpPr>
          <p:cNvPr id="1041" name="Google Shape;1041;p45"/>
          <p:cNvSpPr txBox="1"/>
          <p:nvPr/>
        </p:nvSpPr>
        <p:spPr>
          <a:xfrm>
            <a:off x="949200" y="3501395"/>
            <a:ext cx="8560200" cy="477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900">
                <a:solidFill>
                  <a:srgbClr val="FF0000"/>
                </a:solidFill>
                <a:latin typeface="Roboto"/>
                <a:ea typeface="Roboto"/>
                <a:cs typeface="Roboto"/>
                <a:sym typeface="Roboto"/>
              </a:rPr>
              <a:t>주식정보_LSTM</a:t>
            </a:r>
            <a:endParaRPr b="1" sz="1900">
              <a:solidFill>
                <a:srgbClr val="FF0000"/>
              </a:solidFill>
              <a:latin typeface="Roboto"/>
              <a:ea typeface="Roboto"/>
              <a:cs typeface="Roboto"/>
              <a:sym typeface="Roboto"/>
            </a:endParaRPr>
          </a:p>
        </p:txBody>
      </p:sp>
      <p:sp>
        <p:nvSpPr>
          <p:cNvPr id="1042" name="Google Shape;1042;p45"/>
          <p:cNvSpPr txBox="1"/>
          <p:nvPr/>
        </p:nvSpPr>
        <p:spPr>
          <a:xfrm>
            <a:off x="10021354" y="3539795"/>
            <a:ext cx="8560200" cy="477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900">
                <a:solidFill>
                  <a:srgbClr val="0000FF"/>
                </a:solidFill>
                <a:latin typeface="Roboto"/>
                <a:ea typeface="Roboto"/>
                <a:cs typeface="Roboto"/>
                <a:sym typeface="Roboto"/>
              </a:rPr>
              <a:t>주식정보+재무지표_LSTM</a:t>
            </a:r>
            <a:endParaRPr b="1" sz="1900">
              <a:solidFill>
                <a:srgbClr val="0000FF"/>
              </a:solidFill>
              <a:latin typeface="Roboto"/>
              <a:ea typeface="Roboto"/>
              <a:cs typeface="Roboto"/>
              <a:sym typeface="Roboto"/>
            </a:endParaRPr>
          </a:p>
        </p:txBody>
      </p:sp>
      <p:pic>
        <p:nvPicPr>
          <p:cNvPr id="1043" name="Google Shape;1043;p45"/>
          <p:cNvPicPr preferRelativeResize="0"/>
          <p:nvPr/>
        </p:nvPicPr>
        <p:blipFill>
          <a:blip r:embed="rId4">
            <a:alphaModFix/>
          </a:blip>
          <a:stretch>
            <a:fillRect/>
          </a:stretch>
        </p:blipFill>
        <p:spPr>
          <a:xfrm>
            <a:off x="10021359" y="4046183"/>
            <a:ext cx="8219027" cy="5653342"/>
          </a:xfrm>
          <a:prstGeom prst="rect">
            <a:avLst/>
          </a:prstGeom>
          <a:noFill/>
          <a:ln>
            <a:noFill/>
          </a:ln>
        </p:spPr>
      </p:pic>
      <p:sp>
        <p:nvSpPr>
          <p:cNvPr id="1044" name="Google Shape;1044;p45"/>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1045" name="Google Shape;1045;p45"/>
          <p:cNvSpPr txBox="1"/>
          <p:nvPr/>
        </p:nvSpPr>
        <p:spPr>
          <a:xfrm>
            <a:off x="1160425" y="1448775"/>
            <a:ext cx="17191200" cy="966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시계열 분석 </a:t>
            </a:r>
            <a:r>
              <a:rPr b="1" lang="en-US" sz="3200">
                <a:solidFill>
                  <a:srgbClr val="A69685"/>
                </a:solidFill>
              </a:rPr>
              <a:t>LSTM</a:t>
            </a:r>
            <a:r>
              <a:rPr b="1" lang="en-US" sz="3200">
                <a:solidFill>
                  <a:srgbClr val="A69685"/>
                </a:solidFill>
              </a:rPr>
              <a:t> </a:t>
            </a:r>
            <a:r>
              <a:rPr b="1" lang="en-US" sz="3200">
                <a:solidFill>
                  <a:schemeClr val="accent2"/>
                </a:solidFill>
              </a:rPr>
              <a:t>- </a:t>
            </a:r>
            <a:r>
              <a:rPr b="1" lang="en-US" sz="2000">
                <a:solidFill>
                  <a:schemeClr val="accent2"/>
                </a:solidFill>
                <a:latin typeface="Nanum Gothic"/>
                <a:ea typeface="Nanum Gothic"/>
                <a:cs typeface="Nanum Gothic"/>
                <a:sym typeface="Nanum Gothic"/>
              </a:rPr>
              <a:t>LSTM을 시행하기 전에 날짜기반으로 종가만 예측하는 모델과 재무지표를 포함한 데이터로 종가를 예측하는 모델을 시행 해보고 결과를 비교</a:t>
            </a:r>
            <a:endParaRPr b="1" sz="260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4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51" name="Google Shape;1051;p46"/>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52" name="Google Shape;1052;p46"/>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53" name="Google Shape;1053;p46"/>
          <p:cNvPicPr preferRelativeResize="0"/>
          <p:nvPr/>
        </p:nvPicPr>
        <p:blipFill>
          <a:blip r:embed="rId3">
            <a:alphaModFix/>
          </a:blip>
          <a:stretch>
            <a:fillRect/>
          </a:stretch>
        </p:blipFill>
        <p:spPr>
          <a:xfrm>
            <a:off x="8546801" y="5879518"/>
            <a:ext cx="4519144" cy="3012007"/>
          </a:xfrm>
          <a:prstGeom prst="rect">
            <a:avLst/>
          </a:prstGeom>
          <a:noFill/>
          <a:ln>
            <a:noFill/>
          </a:ln>
        </p:spPr>
      </p:pic>
      <p:pic>
        <p:nvPicPr>
          <p:cNvPr id="1054" name="Google Shape;1054;p46"/>
          <p:cNvPicPr preferRelativeResize="0"/>
          <p:nvPr/>
        </p:nvPicPr>
        <p:blipFill>
          <a:blip r:embed="rId4">
            <a:alphaModFix/>
          </a:blip>
          <a:stretch>
            <a:fillRect/>
          </a:stretch>
        </p:blipFill>
        <p:spPr>
          <a:xfrm>
            <a:off x="8277900" y="2835125"/>
            <a:ext cx="4823629" cy="3165046"/>
          </a:xfrm>
          <a:prstGeom prst="rect">
            <a:avLst/>
          </a:prstGeom>
          <a:noFill/>
          <a:ln>
            <a:noFill/>
          </a:ln>
        </p:spPr>
      </p:pic>
      <p:cxnSp>
        <p:nvCxnSpPr>
          <p:cNvPr id="1055" name="Google Shape;1055;p46"/>
          <p:cNvCxnSpPr>
            <a:endCxn id="1054" idx="1"/>
          </p:cNvCxnSpPr>
          <p:nvPr/>
        </p:nvCxnSpPr>
        <p:spPr>
          <a:xfrm>
            <a:off x="6997200" y="3306748"/>
            <a:ext cx="1280700" cy="1110900"/>
          </a:xfrm>
          <a:prstGeom prst="straightConnector1">
            <a:avLst/>
          </a:prstGeom>
          <a:noFill/>
          <a:ln cap="flat" cmpd="sng" w="28575">
            <a:solidFill>
              <a:srgbClr val="FF0000"/>
            </a:solidFill>
            <a:prstDash val="solid"/>
            <a:round/>
            <a:headEnd len="med" w="med" type="none"/>
            <a:tailEnd len="med" w="med" type="stealth"/>
          </a:ln>
        </p:spPr>
      </p:cxnSp>
      <p:cxnSp>
        <p:nvCxnSpPr>
          <p:cNvPr id="1056" name="Google Shape;1056;p46"/>
          <p:cNvCxnSpPr>
            <a:stCxn id="1057" idx="3"/>
            <a:endCxn id="1053" idx="1"/>
          </p:cNvCxnSpPr>
          <p:nvPr/>
        </p:nvCxnSpPr>
        <p:spPr>
          <a:xfrm>
            <a:off x="6997199" y="4879613"/>
            <a:ext cx="1549500" cy="2505900"/>
          </a:xfrm>
          <a:prstGeom prst="straightConnector1">
            <a:avLst/>
          </a:prstGeom>
          <a:noFill/>
          <a:ln cap="flat" cmpd="sng" w="28575">
            <a:solidFill>
              <a:srgbClr val="00FF00"/>
            </a:solidFill>
            <a:prstDash val="solid"/>
            <a:round/>
            <a:headEnd len="med" w="med" type="none"/>
            <a:tailEnd len="med" w="med" type="triangle"/>
          </a:ln>
        </p:spPr>
      </p:cxnSp>
      <p:pic>
        <p:nvPicPr>
          <p:cNvPr id="1058" name="Google Shape;1058;p46"/>
          <p:cNvPicPr preferRelativeResize="0"/>
          <p:nvPr/>
        </p:nvPicPr>
        <p:blipFill>
          <a:blip r:embed="rId5">
            <a:alphaModFix/>
          </a:blip>
          <a:stretch>
            <a:fillRect/>
          </a:stretch>
        </p:blipFill>
        <p:spPr>
          <a:xfrm>
            <a:off x="13627971" y="2835149"/>
            <a:ext cx="4823630" cy="3199080"/>
          </a:xfrm>
          <a:prstGeom prst="rect">
            <a:avLst/>
          </a:prstGeom>
          <a:noFill/>
          <a:ln>
            <a:noFill/>
          </a:ln>
        </p:spPr>
      </p:pic>
      <p:cxnSp>
        <p:nvCxnSpPr>
          <p:cNvPr id="1059" name="Google Shape;1059;p46"/>
          <p:cNvCxnSpPr>
            <a:endCxn id="1058" idx="1"/>
          </p:cNvCxnSpPr>
          <p:nvPr/>
        </p:nvCxnSpPr>
        <p:spPr>
          <a:xfrm>
            <a:off x="7359471" y="4199489"/>
            <a:ext cx="6268500" cy="235200"/>
          </a:xfrm>
          <a:prstGeom prst="straightConnector1">
            <a:avLst/>
          </a:prstGeom>
          <a:noFill/>
          <a:ln cap="flat" cmpd="sng" w="28575">
            <a:solidFill>
              <a:srgbClr val="FF9900"/>
            </a:solidFill>
            <a:prstDash val="solid"/>
            <a:round/>
            <a:headEnd len="med" w="med" type="none"/>
            <a:tailEnd len="med" w="med" type="triangle"/>
          </a:ln>
        </p:spPr>
      </p:cxnSp>
      <p:pic>
        <p:nvPicPr>
          <p:cNvPr id="1060" name="Google Shape;1060;p46"/>
          <p:cNvPicPr preferRelativeResize="0"/>
          <p:nvPr/>
        </p:nvPicPr>
        <p:blipFill>
          <a:blip r:embed="rId6">
            <a:alphaModFix/>
          </a:blip>
          <a:stretch>
            <a:fillRect/>
          </a:stretch>
        </p:blipFill>
        <p:spPr>
          <a:xfrm>
            <a:off x="13861288" y="6034229"/>
            <a:ext cx="4234844" cy="2796721"/>
          </a:xfrm>
          <a:prstGeom prst="rect">
            <a:avLst/>
          </a:prstGeom>
          <a:noFill/>
          <a:ln>
            <a:noFill/>
          </a:ln>
        </p:spPr>
      </p:pic>
      <p:cxnSp>
        <p:nvCxnSpPr>
          <p:cNvPr id="1061" name="Google Shape;1061;p46"/>
          <p:cNvCxnSpPr>
            <a:endCxn id="1060" idx="1"/>
          </p:cNvCxnSpPr>
          <p:nvPr/>
        </p:nvCxnSpPr>
        <p:spPr>
          <a:xfrm>
            <a:off x="7280188" y="5962290"/>
            <a:ext cx="6581100" cy="1470300"/>
          </a:xfrm>
          <a:prstGeom prst="straightConnector1">
            <a:avLst/>
          </a:prstGeom>
          <a:noFill/>
          <a:ln cap="flat" cmpd="sng" w="28575">
            <a:solidFill>
              <a:srgbClr val="FFFF00"/>
            </a:solidFill>
            <a:prstDash val="solid"/>
            <a:round/>
            <a:headEnd len="med" w="med" type="none"/>
            <a:tailEnd len="med" w="med" type="triangle"/>
          </a:ln>
        </p:spPr>
      </p:cxnSp>
      <p:pic>
        <p:nvPicPr>
          <p:cNvPr id="1062" name="Google Shape;1062;p46"/>
          <p:cNvPicPr preferRelativeResize="0"/>
          <p:nvPr/>
        </p:nvPicPr>
        <p:blipFill>
          <a:blip r:embed="rId7">
            <a:alphaModFix/>
          </a:blip>
          <a:stretch>
            <a:fillRect/>
          </a:stretch>
        </p:blipFill>
        <p:spPr>
          <a:xfrm>
            <a:off x="2703352" y="7110312"/>
            <a:ext cx="5163882" cy="3098550"/>
          </a:xfrm>
          <a:prstGeom prst="rect">
            <a:avLst/>
          </a:prstGeom>
          <a:noFill/>
          <a:ln>
            <a:noFill/>
          </a:ln>
        </p:spPr>
      </p:pic>
      <p:pic>
        <p:nvPicPr>
          <p:cNvPr id="1057" name="Google Shape;1057;p46"/>
          <p:cNvPicPr preferRelativeResize="0"/>
          <p:nvPr/>
        </p:nvPicPr>
        <p:blipFill>
          <a:blip r:embed="rId8">
            <a:alphaModFix/>
          </a:blip>
          <a:stretch>
            <a:fillRect/>
          </a:stretch>
        </p:blipFill>
        <p:spPr>
          <a:xfrm>
            <a:off x="1152899" y="3077099"/>
            <a:ext cx="5844300" cy="3605028"/>
          </a:xfrm>
          <a:prstGeom prst="rect">
            <a:avLst/>
          </a:prstGeom>
          <a:noFill/>
          <a:ln>
            <a:noFill/>
          </a:ln>
        </p:spPr>
      </p:pic>
      <p:cxnSp>
        <p:nvCxnSpPr>
          <p:cNvPr id="1063" name="Google Shape;1063;p46"/>
          <p:cNvCxnSpPr>
            <a:stCxn id="1057" idx="2"/>
            <a:endCxn id="1062" idx="0"/>
          </p:cNvCxnSpPr>
          <p:nvPr/>
        </p:nvCxnSpPr>
        <p:spPr>
          <a:xfrm>
            <a:off x="4075049" y="6682127"/>
            <a:ext cx="1210200" cy="428100"/>
          </a:xfrm>
          <a:prstGeom prst="straightConnector1">
            <a:avLst/>
          </a:prstGeom>
          <a:noFill/>
          <a:ln cap="flat" cmpd="sng" w="28575">
            <a:solidFill>
              <a:srgbClr val="00FFFF"/>
            </a:solidFill>
            <a:prstDash val="solid"/>
            <a:round/>
            <a:headEnd len="med" w="med" type="none"/>
            <a:tailEnd len="med" w="med" type="triangle"/>
          </a:ln>
        </p:spPr>
      </p:cxnSp>
      <p:sp>
        <p:nvSpPr>
          <p:cNvPr id="1064" name="Google Shape;1064;p46"/>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1065" name="Google Shape;1065;p46"/>
          <p:cNvSpPr txBox="1"/>
          <p:nvPr/>
        </p:nvSpPr>
        <p:spPr>
          <a:xfrm>
            <a:off x="1160425" y="1448775"/>
            <a:ext cx="17191200" cy="981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시계열 분석 </a:t>
            </a:r>
            <a:r>
              <a:rPr b="1" lang="en-US" sz="3200">
                <a:solidFill>
                  <a:srgbClr val="A69685"/>
                </a:solidFill>
              </a:rPr>
              <a:t>LSTM </a:t>
            </a:r>
            <a:endParaRPr b="1" sz="3200">
              <a:solidFill>
                <a:schemeClr val="accent2"/>
              </a:solidFill>
            </a:endParaRPr>
          </a:p>
          <a:p>
            <a:pPr indent="0" lvl="0" marL="0" rtl="0" algn="l">
              <a:lnSpc>
                <a:spcPct val="150000"/>
              </a:lnSpc>
              <a:spcBef>
                <a:spcPts val="0"/>
              </a:spcBef>
              <a:spcAft>
                <a:spcPts val="0"/>
              </a:spcAft>
              <a:buNone/>
            </a:pPr>
            <a:r>
              <a:rPr b="1" lang="en-US" sz="2100">
                <a:solidFill>
                  <a:schemeClr val="accent2"/>
                </a:solidFill>
                <a:latin typeface="Roboto"/>
                <a:ea typeface="Roboto"/>
                <a:cs typeface="Roboto"/>
                <a:sym typeface="Roboto"/>
              </a:rPr>
              <a:t>재무정보를 추가한 데이터로 5개의 업종 LSTM 실행 후 RMSE 결과 산점도가 선형에 가까울 수록 예측 정확도가 좋다. → x : 실제값, y : 예측값</a:t>
            </a:r>
            <a:endParaRPr b="1" sz="2200">
              <a:solidFill>
                <a:schemeClr val="accent2"/>
              </a:solidFill>
              <a:latin typeface="Nanum Gothic"/>
              <a:ea typeface="Nanum Gothic"/>
              <a:cs typeface="Nanum Gothic"/>
              <a:sym typeface="Nanum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47"/>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71" name="Google Shape;1071;p47"/>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72" name="Google Shape;1072;p47"/>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073" name="Google Shape;1073;p47"/>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시계열 분석 </a:t>
            </a:r>
            <a:r>
              <a:rPr b="1" lang="en-US" sz="3200">
                <a:solidFill>
                  <a:srgbClr val="A69685"/>
                </a:solidFill>
                <a:latin typeface="Arial"/>
                <a:ea typeface="Arial"/>
                <a:cs typeface="Arial"/>
                <a:sym typeface="Arial"/>
              </a:rPr>
              <a:t>RL</a:t>
            </a:r>
            <a:endParaRPr b="1" sz="3200">
              <a:solidFill>
                <a:srgbClr val="A69685"/>
              </a:solidFill>
              <a:latin typeface="Arial"/>
              <a:ea typeface="Arial"/>
              <a:cs typeface="Arial"/>
              <a:sym typeface="Arial"/>
            </a:endParaRPr>
          </a:p>
        </p:txBody>
      </p:sp>
      <p:pic>
        <p:nvPicPr>
          <p:cNvPr id="1074" name="Google Shape;1074;p47"/>
          <p:cNvPicPr preferRelativeResize="0"/>
          <p:nvPr/>
        </p:nvPicPr>
        <p:blipFill>
          <a:blip r:embed="rId3">
            <a:alphaModFix/>
          </a:blip>
          <a:stretch>
            <a:fillRect/>
          </a:stretch>
        </p:blipFill>
        <p:spPr>
          <a:xfrm>
            <a:off x="9707100" y="4196581"/>
            <a:ext cx="7972644" cy="2461802"/>
          </a:xfrm>
          <a:prstGeom prst="rect">
            <a:avLst/>
          </a:prstGeom>
          <a:noFill/>
          <a:ln>
            <a:noFill/>
          </a:ln>
        </p:spPr>
      </p:pic>
      <p:sp>
        <p:nvSpPr>
          <p:cNvPr id="1075" name="Google Shape;1075;p47"/>
          <p:cNvSpPr txBox="1"/>
          <p:nvPr/>
        </p:nvSpPr>
        <p:spPr>
          <a:xfrm>
            <a:off x="9707101" y="3519275"/>
            <a:ext cx="7452000" cy="477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900">
                <a:solidFill>
                  <a:srgbClr val="FF0000"/>
                </a:solidFill>
                <a:latin typeface="Roboto"/>
                <a:ea typeface="Roboto"/>
                <a:cs typeface="Roboto"/>
                <a:sym typeface="Roboto"/>
              </a:rPr>
              <a:t>layer_summary (layer 정보)</a:t>
            </a:r>
            <a:endParaRPr b="1" sz="1900">
              <a:solidFill>
                <a:srgbClr val="FF0000"/>
              </a:solidFill>
              <a:latin typeface="Roboto"/>
              <a:ea typeface="Roboto"/>
              <a:cs typeface="Roboto"/>
              <a:sym typeface="Roboto"/>
            </a:endParaRPr>
          </a:p>
        </p:txBody>
      </p:sp>
      <p:sp>
        <p:nvSpPr>
          <p:cNvPr id="1076" name="Google Shape;1076;p47"/>
          <p:cNvSpPr txBox="1"/>
          <p:nvPr/>
        </p:nvSpPr>
        <p:spPr>
          <a:xfrm>
            <a:off x="592925" y="1463900"/>
            <a:ext cx="17256900" cy="132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300">
                <a:latin typeface="Roboto"/>
                <a:ea typeface="Roboto"/>
                <a:cs typeface="Roboto"/>
                <a:sym typeface="Roboto"/>
              </a:rPr>
              <a:t>Train, Test 분할 및 학습 진행 </a:t>
            </a:r>
            <a:endParaRPr b="1" sz="2300">
              <a:latin typeface="Roboto"/>
              <a:ea typeface="Roboto"/>
              <a:cs typeface="Roboto"/>
              <a:sym typeface="Roboto"/>
            </a:endParaRPr>
          </a:p>
          <a:p>
            <a:pPr indent="-368300" lvl="0" marL="457200" rtl="0" algn="l">
              <a:lnSpc>
                <a:spcPct val="115000"/>
              </a:lnSpc>
              <a:spcBef>
                <a:spcPts val="0"/>
              </a:spcBef>
              <a:spcAft>
                <a:spcPts val="0"/>
              </a:spcAft>
              <a:buSzPts val="2200"/>
              <a:buFont typeface="Roboto"/>
              <a:buChar char="-"/>
            </a:pPr>
            <a:r>
              <a:rPr lang="en-US" sz="2200">
                <a:latin typeface="Roboto"/>
                <a:ea typeface="Roboto"/>
                <a:cs typeface="Roboto"/>
                <a:sym typeface="Roboto"/>
              </a:rPr>
              <a:t>Train : 0.8 , Test : 0.2</a:t>
            </a:r>
            <a:endParaRPr sz="2200">
              <a:latin typeface="Roboto"/>
              <a:ea typeface="Roboto"/>
              <a:cs typeface="Roboto"/>
              <a:sym typeface="Roboto"/>
            </a:endParaRPr>
          </a:p>
          <a:p>
            <a:pPr indent="-368300" lvl="0" marL="457200" rtl="0" algn="l">
              <a:lnSpc>
                <a:spcPct val="115000"/>
              </a:lnSpc>
              <a:spcBef>
                <a:spcPts val="0"/>
              </a:spcBef>
              <a:spcAft>
                <a:spcPts val="0"/>
              </a:spcAft>
              <a:buSzPts val="2200"/>
              <a:buFont typeface="Roboto"/>
              <a:buChar char="-"/>
            </a:pPr>
            <a:r>
              <a:rPr lang="en-US" sz="2200">
                <a:latin typeface="Roboto"/>
                <a:ea typeface="Roboto"/>
                <a:cs typeface="Roboto"/>
                <a:sym typeface="Roboto"/>
              </a:rPr>
              <a:t>1 : 매수 시점(상승 예측), 2 : 매도 시점(하락 예측), 0 : 유지(보합 예측) </a:t>
            </a:r>
            <a:endParaRPr sz="2200">
              <a:latin typeface="Roboto"/>
              <a:ea typeface="Roboto"/>
              <a:cs typeface="Roboto"/>
              <a:sym typeface="Roboto"/>
            </a:endParaRPr>
          </a:p>
        </p:txBody>
      </p:sp>
      <p:pic>
        <p:nvPicPr>
          <p:cNvPr id="1077" name="Google Shape;1077;p47"/>
          <p:cNvPicPr preferRelativeResize="0"/>
          <p:nvPr/>
        </p:nvPicPr>
        <p:blipFill>
          <a:blip r:embed="rId4">
            <a:alphaModFix/>
          </a:blip>
          <a:stretch>
            <a:fillRect/>
          </a:stretch>
        </p:blipFill>
        <p:spPr>
          <a:xfrm>
            <a:off x="592925" y="3387951"/>
            <a:ext cx="8504464" cy="6280886"/>
          </a:xfrm>
          <a:prstGeom prst="rect">
            <a:avLst/>
          </a:prstGeom>
          <a:noFill/>
          <a:ln>
            <a:noFill/>
          </a:ln>
        </p:spPr>
      </p:pic>
      <p:sp>
        <p:nvSpPr>
          <p:cNvPr id="1078" name="Google Shape;1078;p47"/>
          <p:cNvSpPr txBox="1"/>
          <p:nvPr/>
        </p:nvSpPr>
        <p:spPr>
          <a:xfrm>
            <a:off x="5497800" y="471500"/>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훈련, 테스트 데이터 분할</a:t>
            </a:r>
            <a:endParaRPr b="1" sz="25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48"/>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84" name="Google Shape;1084;p48"/>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85" name="Google Shape;1085;p48"/>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086" name="Google Shape;1086;p48"/>
          <p:cNvSpPr txBox="1"/>
          <p:nvPr/>
        </p:nvSpPr>
        <p:spPr>
          <a:xfrm>
            <a:off x="592931" y="405418"/>
            <a:ext cx="6553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시계열 분석 </a:t>
            </a:r>
            <a:r>
              <a:rPr b="1" lang="en-US" sz="3200">
                <a:solidFill>
                  <a:srgbClr val="A69685"/>
                </a:solidFill>
                <a:latin typeface="Arial"/>
                <a:ea typeface="Arial"/>
                <a:cs typeface="Arial"/>
                <a:sym typeface="Arial"/>
              </a:rPr>
              <a:t>RL</a:t>
            </a:r>
            <a:endParaRPr b="1" sz="3200">
              <a:solidFill>
                <a:srgbClr val="A69685"/>
              </a:solidFill>
              <a:latin typeface="Arial"/>
              <a:ea typeface="Arial"/>
              <a:cs typeface="Arial"/>
              <a:sym typeface="Arial"/>
            </a:endParaRPr>
          </a:p>
        </p:txBody>
      </p:sp>
      <p:pic>
        <p:nvPicPr>
          <p:cNvPr id="1087" name="Google Shape;1087;p48"/>
          <p:cNvPicPr preferRelativeResize="0"/>
          <p:nvPr/>
        </p:nvPicPr>
        <p:blipFill>
          <a:blip r:embed="rId3">
            <a:alphaModFix/>
          </a:blip>
          <a:stretch>
            <a:fillRect/>
          </a:stretch>
        </p:blipFill>
        <p:spPr>
          <a:xfrm>
            <a:off x="592925" y="6307175"/>
            <a:ext cx="8521450" cy="3421850"/>
          </a:xfrm>
          <a:prstGeom prst="rect">
            <a:avLst/>
          </a:prstGeom>
          <a:noFill/>
          <a:ln>
            <a:noFill/>
          </a:ln>
        </p:spPr>
      </p:pic>
      <p:pic>
        <p:nvPicPr>
          <p:cNvPr id="1088" name="Google Shape;1088;p48"/>
          <p:cNvPicPr preferRelativeResize="0"/>
          <p:nvPr/>
        </p:nvPicPr>
        <p:blipFill>
          <a:blip r:embed="rId4">
            <a:alphaModFix/>
          </a:blip>
          <a:stretch>
            <a:fillRect/>
          </a:stretch>
        </p:blipFill>
        <p:spPr>
          <a:xfrm>
            <a:off x="592933" y="2809475"/>
            <a:ext cx="7237784" cy="3211823"/>
          </a:xfrm>
          <a:prstGeom prst="rect">
            <a:avLst/>
          </a:prstGeom>
          <a:noFill/>
          <a:ln>
            <a:noFill/>
          </a:ln>
        </p:spPr>
      </p:pic>
      <p:sp>
        <p:nvSpPr>
          <p:cNvPr id="1089" name="Google Shape;1089;p48"/>
          <p:cNvSpPr txBox="1"/>
          <p:nvPr/>
        </p:nvSpPr>
        <p:spPr>
          <a:xfrm>
            <a:off x="5497800" y="471500"/>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결과 확인</a:t>
            </a:r>
            <a:endParaRPr b="1" sz="2500">
              <a:latin typeface="Roboto"/>
              <a:ea typeface="Roboto"/>
              <a:cs typeface="Roboto"/>
              <a:sym typeface="Roboto"/>
            </a:endParaRPr>
          </a:p>
        </p:txBody>
      </p:sp>
      <p:sp>
        <p:nvSpPr>
          <p:cNvPr id="1090" name="Google Shape;1090;p48"/>
          <p:cNvSpPr txBox="1"/>
          <p:nvPr/>
        </p:nvSpPr>
        <p:spPr>
          <a:xfrm>
            <a:off x="335475" y="1496363"/>
            <a:ext cx="17827500" cy="507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Font typeface="Roboto"/>
              <a:buChar char="-"/>
            </a:pPr>
            <a:r>
              <a:rPr lang="en-US" sz="2100">
                <a:latin typeface="Roboto"/>
                <a:ea typeface="Roboto"/>
                <a:cs typeface="Roboto"/>
                <a:sym typeface="Roboto"/>
              </a:rPr>
              <a:t>학습 진행, 결과 확인</a:t>
            </a:r>
            <a:endParaRPr sz="2100">
              <a:latin typeface="Roboto"/>
              <a:ea typeface="Roboto"/>
              <a:cs typeface="Roboto"/>
              <a:sym typeface="Roboto"/>
            </a:endParaRPr>
          </a:p>
        </p:txBody>
      </p:sp>
      <p:pic>
        <p:nvPicPr>
          <p:cNvPr id="1091" name="Google Shape;1091;p48"/>
          <p:cNvPicPr preferRelativeResize="0"/>
          <p:nvPr/>
        </p:nvPicPr>
        <p:blipFill>
          <a:blip r:embed="rId5">
            <a:alphaModFix/>
          </a:blip>
          <a:stretch>
            <a:fillRect/>
          </a:stretch>
        </p:blipFill>
        <p:spPr>
          <a:xfrm>
            <a:off x="9114375" y="4014875"/>
            <a:ext cx="3797800" cy="2943075"/>
          </a:xfrm>
          <a:prstGeom prst="rect">
            <a:avLst/>
          </a:prstGeom>
          <a:noFill/>
          <a:ln>
            <a:noFill/>
          </a:ln>
        </p:spPr>
      </p:pic>
      <p:pic>
        <p:nvPicPr>
          <p:cNvPr id="1092" name="Google Shape;1092;p48"/>
          <p:cNvPicPr preferRelativeResize="0"/>
          <p:nvPr/>
        </p:nvPicPr>
        <p:blipFill>
          <a:blip r:embed="rId6">
            <a:alphaModFix/>
          </a:blip>
          <a:stretch>
            <a:fillRect/>
          </a:stretch>
        </p:blipFill>
        <p:spPr>
          <a:xfrm>
            <a:off x="13718225" y="3777300"/>
            <a:ext cx="5041201" cy="903950"/>
          </a:xfrm>
          <a:prstGeom prst="rect">
            <a:avLst/>
          </a:prstGeom>
          <a:noFill/>
          <a:ln>
            <a:noFill/>
          </a:ln>
        </p:spPr>
      </p:pic>
      <p:sp>
        <p:nvSpPr>
          <p:cNvPr id="1093" name="Google Shape;1093;p48"/>
          <p:cNvSpPr txBox="1"/>
          <p:nvPr/>
        </p:nvSpPr>
        <p:spPr>
          <a:xfrm>
            <a:off x="9186441" y="2809475"/>
            <a:ext cx="50412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latin typeface="Roboto"/>
                <a:ea typeface="Roboto"/>
                <a:cs typeface="Roboto"/>
                <a:sym typeface="Roboto"/>
              </a:rPr>
              <a:t>업종별 정확도 확인</a:t>
            </a:r>
            <a:endParaRPr b="1" sz="1900">
              <a:latin typeface="Roboto"/>
              <a:ea typeface="Roboto"/>
              <a:cs typeface="Roboto"/>
              <a:sym typeface="Roboto"/>
            </a:endParaRPr>
          </a:p>
        </p:txBody>
      </p:sp>
      <p:sp>
        <p:nvSpPr>
          <p:cNvPr id="1094" name="Google Shape;1094;p48"/>
          <p:cNvSpPr/>
          <p:nvPr/>
        </p:nvSpPr>
        <p:spPr>
          <a:xfrm>
            <a:off x="13802274" y="3004067"/>
            <a:ext cx="4531800" cy="2450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5" name="Google Shape;1095;p48"/>
          <p:cNvCxnSpPr>
            <a:stCxn id="1091" idx="3"/>
            <a:endCxn id="1094" idx="2"/>
          </p:cNvCxnSpPr>
          <p:nvPr/>
        </p:nvCxnSpPr>
        <p:spPr>
          <a:xfrm flipH="1" rot="10800000">
            <a:off x="12912175" y="4229412"/>
            <a:ext cx="890100" cy="1257000"/>
          </a:xfrm>
          <a:prstGeom prst="curvedConnector3">
            <a:avLst>
              <a:gd fmla="val 50000" name="adj1"/>
            </a:avLst>
          </a:prstGeom>
          <a:noFill/>
          <a:ln cap="flat" cmpd="sng" w="19050">
            <a:solidFill>
              <a:srgbClr val="FF0000"/>
            </a:solidFill>
            <a:prstDash val="solid"/>
            <a:round/>
            <a:headEnd len="med" w="med" type="none"/>
            <a:tailEnd len="med" w="med" type="none"/>
          </a:ln>
        </p:spPr>
      </p:cxnSp>
      <p:sp>
        <p:nvSpPr>
          <p:cNvPr id="1096" name="Google Shape;1096;p48"/>
          <p:cNvSpPr txBox="1"/>
          <p:nvPr/>
        </p:nvSpPr>
        <p:spPr>
          <a:xfrm>
            <a:off x="12420548" y="7318325"/>
            <a:ext cx="6339000" cy="813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latin typeface="Roboto"/>
                <a:ea typeface="Roboto"/>
                <a:cs typeface="Roboto"/>
                <a:sym typeface="Roboto"/>
              </a:rPr>
              <a:t>셀트리온 종목을 제외한 나머지 4가지 종목은 재무정보를 포함한 결과의 정확도가 더 높게 나왔다.</a:t>
            </a:r>
            <a:endParaRPr b="1" sz="1900">
              <a:latin typeface="Roboto"/>
              <a:ea typeface="Roboto"/>
              <a:cs typeface="Roboto"/>
              <a:sym typeface="Roboto"/>
            </a:endParaRPr>
          </a:p>
        </p:txBody>
      </p:sp>
      <p:cxnSp>
        <p:nvCxnSpPr>
          <p:cNvPr id="1097" name="Google Shape;1097;p48"/>
          <p:cNvCxnSpPr>
            <a:stCxn id="1094" idx="4"/>
            <a:endCxn id="1096" idx="0"/>
          </p:cNvCxnSpPr>
          <p:nvPr/>
        </p:nvCxnSpPr>
        <p:spPr>
          <a:xfrm rot="5400000">
            <a:off x="14897124" y="6147317"/>
            <a:ext cx="1863900" cy="478200"/>
          </a:xfrm>
          <a:prstGeom prst="curvedConnector3">
            <a:avLst>
              <a:gd fmla="val 49999" name="adj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49"/>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03" name="Google Shape;1103;p49"/>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04" name="Google Shape;1104;p49"/>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105" name="Google Shape;1105;p49"/>
          <p:cNvSpPr txBox="1"/>
          <p:nvPr/>
        </p:nvSpPr>
        <p:spPr>
          <a:xfrm>
            <a:off x="592931" y="405418"/>
            <a:ext cx="85344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앙상블 모델 </a:t>
            </a:r>
            <a:r>
              <a:rPr b="1" lang="en-US" sz="3200">
                <a:solidFill>
                  <a:srgbClr val="A69685"/>
                </a:solidFill>
                <a:latin typeface="Arial"/>
                <a:ea typeface="Arial"/>
                <a:cs typeface="Arial"/>
                <a:sym typeface="Arial"/>
              </a:rPr>
              <a:t>텍스트 감성 점수‧종가 예측</a:t>
            </a:r>
            <a:endParaRPr b="1" sz="3200">
              <a:solidFill>
                <a:srgbClr val="A69685"/>
              </a:solidFill>
              <a:latin typeface="Arial"/>
              <a:ea typeface="Arial"/>
              <a:cs typeface="Arial"/>
              <a:sym typeface="Arial"/>
            </a:endParaRPr>
          </a:p>
        </p:txBody>
      </p:sp>
      <p:sp>
        <p:nvSpPr>
          <p:cNvPr id="1106" name="Google Shape;1106;p49"/>
          <p:cNvSpPr txBox="1"/>
          <p:nvPr/>
        </p:nvSpPr>
        <p:spPr>
          <a:xfrm>
            <a:off x="8216500" y="413113"/>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앙상블 테이블</a:t>
            </a:r>
            <a:endParaRPr b="1" sz="2500">
              <a:latin typeface="Roboto"/>
              <a:ea typeface="Roboto"/>
              <a:cs typeface="Roboto"/>
              <a:sym typeface="Roboto"/>
            </a:endParaRPr>
          </a:p>
        </p:txBody>
      </p:sp>
      <p:graphicFrame>
        <p:nvGraphicFramePr>
          <p:cNvPr id="1107" name="Google Shape;1107;p49"/>
          <p:cNvGraphicFramePr/>
          <p:nvPr/>
        </p:nvGraphicFramePr>
        <p:xfrm>
          <a:off x="215975" y="2693625"/>
          <a:ext cx="3000000" cy="3000000"/>
        </p:xfrm>
        <a:graphic>
          <a:graphicData uri="http://schemas.openxmlformats.org/drawingml/2006/table">
            <a:tbl>
              <a:tblPr>
                <a:solidFill>
                  <a:srgbClr val="FFFFFF"/>
                </a:solidFill>
                <a:tableStyleId>{C0D08C97-7830-410B-8DE9-B50A443CD04D}</a:tableStyleId>
              </a:tblPr>
              <a:tblGrid>
                <a:gridCol w="622875"/>
                <a:gridCol w="902525"/>
                <a:gridCol w="1474575"/>
                <a:gridCol w="1474575"/>
                <a:gridCol w="1474575"/>
                <a:gridCol w="864400"/>
                <a:gridCol w="1639825"/>
                <a:gridCol w="1550850"/>
                <a:gridCol w="1652525"/>
                <a:gridCol w="1550850"/>
                <a:gridCol w="1639825"/>
                <a:gridCol w="1652525"/>
                <a:gridCol w="1550850"/>
                <a:gridCol w="533900"/>
              </a:tblGrid>
              <a:tr h="539000">
                <a:tc>
                  <a:txBody>
                    <a:bodyPr/>
                    <a:lstStyle/>
                    <a:p>
                      <a:pPr indent="0" lvl="0" marL="0" rtl="0" algn="l">
                        <a:spcBef>
                          <a:spcPts val="0"/>
                        </a:spcBef>
                        <a:spcAft>
                          <a:spcPts val="0"/>
                        </a:spcAft>
                        <a:buNone/>
                      </a:pPr>
                      <a:r>
                        <a:rPr b="1" lang="en-US" sz="1500">
                          <a:solidFill>
                            <a:srgbClr val="24292F"/>
                          </a:solidFill>
                          <a:highlight>
                            <a:srgbClr val="FFFFFF"/>
                          </a:highlight>
                        </a:rPr>
                        <a:t>code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date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lstm</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arima</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fbprophet</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RL</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mail_news</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mail_news_nsi</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asia_news</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asia_news_nsi</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sampro_youtube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hk_youtube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suka_youtube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close</a:t>
                      </a:r>
                      <a:endParaRPr b="1"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2021-09-15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75635.24267578125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76491.08497472802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76623.2358624819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0.7823529411764706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156.76470588235293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0.5076208513708514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101.8575036075036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0.3713306917084588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0.5125603526830673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77000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2021-09-16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75637.32958984375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76936.87973354082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76644.81668759834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0.5472222222222222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109.8611111111111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0.5895424836601307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118.08496732026143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0.3713306917084588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0.5636259615421295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76100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2021-09-17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76096.15283203125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76320.41718345125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76621.52012548641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0.772108843537415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154.42176870748298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0.548018648018648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109.8764568764569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0.24351451794306436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0.5351220965385437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77200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76369.52661132812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76895.10958142759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76429.80359181295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0.6597967250141163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132.30717108977976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0.5645161163859226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113.11374959297396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0.29997785687446593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0.5807233676314354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77400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76418.15063476562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77680.41069898686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76287.74944202403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0.43888888888888883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87.94444444444446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0.6452922077922078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129.0584415584416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0.3010847717523575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0.4843483939766884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77300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76359.40673828125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77162.59166319207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75936.43952160457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0.4655483405483406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93.3823953823954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0.6834075281443702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136.86571615518983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0.1856757402420044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0.21809494495391846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77700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76422.0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77641.18038252764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75967.82153906283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0.5718073593073593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114.67965367965367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0.24771524771524772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49.543049543049534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0.39847799284117563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0.32479862372080487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76854.09106445312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76541.42479116977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75715.30224376015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0.5097402597402598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102.03896103896105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0.4542417460226949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91.04065689684666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0.2841522693634033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0.44273969531059265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74100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76312.1123046875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73766.2246482903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75549.74877666075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0.5082417582417582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101.95604395604394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0.28242424242424236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56.68484848484849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0.4166861687387739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0.604040116071701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74100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2021-10-01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75350.94018554688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74356.54373860663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75355.39555011716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0.5082417582417582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101.95604395604394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0.28242424242424236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56.68484848484849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0.6680860420068105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0.9657880663871765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73200</a:t>
                      </a:r>
                      <a:endParaRPr sz="1500">
                        <a:solidFill>
                          <a:srgbClr val="24292F"/>
                        </a:solidFill>
                        <a:highlight>
                          <a:srgbClr val="FFFFFF"/>
                        </a:highlight>
                      </a:endParaRPr>
                    </a:p>
                  </a:txBody>
                  <a:tcPr marT="47625" marB="47625" marR="47625" marL="47625"/>
                </a:tc>
              </a:tr>
            </a:tbl>
          </a:graphicData>
        </a:graphic>
      </p:graphicFrame>
      <p:sp>
        <p:nvSpPr>
          <p:cNvPr id="1108" name="Google Shape;1108;p49"/>
          <p:cNvSpPr txBox="1"/>
          <p:nvPr/>
        </p:nvSpPr>
        <p:spPr>
          <a:xfrm>
            <a:off x="592925" y="1463900"/>
            <a:ext cx="172569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300">
                <a:latin typeface="Roboto"/>
                <a:ea typeface="Roboto"/>
                <a:cs typeface="Roboto"/>
                <a:sym typeface="Roboto"/>
              </a:rPr>
              <a:t>업종 별 모델 결과 및 업체별 뉴스 긍정지수, 뉴스 감성지수(nsi) 계산 결과</a:t>
            </a:r>
            <a:endParaRPr b="1" sz="2300">
              <a:latin typeface="Roboto"/>
              <a:ea typeface="Roboto"/>
              <a:cs typeface="Roboto"/>
              <a:sym typeface="Roboto"/>
            </a:endParaRPr>
          </a:p>
          <a:p>
            <a:pPr indent="-374650" lvl="0" marL="457200" rtl="0" algn="l">
              <a:lnSpc>
                <a:spcPct val="115000"/>
              </a:lnSpc>
              <a:spcBef>
                <a:spcPts val="0"/>
              </a:spcBef>
              <a:spcAft>
                <a:spcPts val="0"/>
              </a:spcAft>
              <a:buSzPts val="2300"/>
              <a:buFont typeface="Roboto"/>
              <a:buChar char="-"/>
            </a:pPr>
            <a:r>
              <a:rPr b="1" lang="en-US" sz="2300">
                <a:latin typeface="Roboto"/>
                <a:ea typeface="Roboto"/>
                <a:cs typeface="Roboto"/>
                <a:sym typeface="Roboto"/>
              </a:rPr>
              <a:t>매일 뉴스 크롤링 후에 업데이트 가능하도록 코드작성</a:t>
            </a:r>
            <a:endParaRPr b="1" sz="23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5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14" name="Google Shape;1114;p5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15" name="Google Shape;1115;p5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116" name="Google Shape;1116;p50"/>
          <p:cNvSpPr txBox="1"/>
          <p:nvPr/>
        </p:nvSpPr>
        <p:spPr>
          <a:xfrm>
            <a:off x="592931" y="405418"/>
            <a:ext cx="8534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앙상블 모델 </a:t>
            </a:r>
            <a:r>
              <a:rPr b="1" lang="en-US" sz="3200">
                <a:solidFill>
                  <a:srgbClr val="A69685"/>
                </a:solidFill>
                <a:latin typeface="Arial"/>
                <a:ea typeface="Arial"/>
                <a:cs typeface="Arial"/>
                <a:sym typeface="Arial"/>
              </a:rPr>
              <a:t>텍스트 감성 점수‧종가 예측</a:t>
            </a:r>
            <a:endParaRPr b="1" sz="3200">
              <a:solidFill>
                <a:srgbClr val="A69685"/>
              </a:solidFill>
              <a:latin typeface="Arial"/>
              <a:ea typeface="Arial"/>
              <a:cs typeface="Arial"/>
              <a:sym typeface="Arial"/>
            </a:endParaRPr>
          </a:p>
        </p:txBody>
      </p:sp>
      <p:sp>
        <p:nvSpPr>
          <p:cNvPr id="1117" name="Google Shape;1117;p50"/>
          <p:cNvSpPr txBox="1"/>
          <p:nvPr/>
        </p:nvSpPr>
        <p:spPr>
          <a:xfrm>
            <a:off x="8216500" y="413113"/>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앙상블</a:t>
            </a:r>
            <a:endParaRPr b="1" sz="2500">
              <a:latin typeface="Roboto"/>
              <a:ea typeface="Roboto"/>
              <a:cs typeface="Roboto"/>
              <a:sym typeface="Roboto"/>
            </a:endParaRPr>
          </a:p>
        </p:txBody>
      </p:sp>
      <p:sp>
        <p:nvSpPr>
          <p:cNvPr id="1118" name="Google Shape;1118;p50"/>
          <p:cNvSpPr txBox="1"/>
          <p:nvPr/>
        </p:nvSpPr>
        <p:spPr>
          <a:xfrm>
            <a:off x="3295925" y="2318650"/>
            <a:ext cx="12765600" cy="43638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SzPts val="3000"/>
              <a:buFont typeface="Roboto"/>
              <a:buAutoNum type="arabicPeriod"/>
            </a:pPr>
            <a:r>
              <a:rPr b="1" lang="en-US" sz="3000">
                <a:latin typeface="Roboto"/>
                <a:ea typeface="Roboto"/>
                <a:cs typeface="Roboto"/>
                <a:sym typeface="Roboto"/>
              </a:rPr>
              <a:t>보팅 방법을 통해서 상승, 하락, 보합을 예측하는 방법</a:t>
            </a:r>
            <a:endParaRPr b="1" sz="3000">
              <a:latin typeface="Roboto"/>
              <a:ea typeface="Roboto"/>
              <a:cs typeface="Roboto"/>
              <a:sym typeface="Roboto"/>
            </a:endParaRPr>
          </a:p>
          <a:p>
            <a:pPr indent="-419100" lvl="0" marL="914400" rtl="0" algn="l">
              <a:lnSpc>
                <a:spcPct val="115000"/>
              </a:lnSpc>
              <a:spcBef>
                <a:spcPts val="0"/>
              </a:spcBef>
              <a:spcAft>
                <a:spcPts val="0"/>
              </a:spcAft>
              <a:buSzPts val="3000"/>
              <a:buFont typeface="Roboto"/>
              <a:buChar char="-"/>
            </a:pPr>
            <a:r>
              <a:rPr b="1" lang="en-US" sz="3000">
                <a:latin typeface="Roboto"/>
                <a:ea typeface="Roboto"/>
                <a:cs typeface="Roboto"/>
                <a:sym typeface="Roboto"/>
              </a:rPr>
              <a:t>1,1,1,1,0,1,0,0  →  1</a:t>
            </a:r>
            <a:endParaRPr b="1" sz="3000">
              <a:latin typeface="Roboto"/>
              <a:ea typeface="Roboto"/>
              <a:cs typeface="Roboto"/>
              <a:sym typeface="Roboto"/>
            </a:endParaRPr>
          </a:p>
          <a:p>
            <a:pPr indent="0" lvl="0" marL="2286000" rtl="0" algn="l">
              <a:lnSpc>
                <a:spcPct val="115000"/>
              </a:lnSpc>
              <a:spcBef>
                <a:spcPts val="0"/>
              </a:spcBef>
              <a:spcAft>
                <a:spcPts val="0"/>
              </a:spcAft>
              <a:buNone/>
            </a:pPr>
            <a:r>
              <a:t/>
            </a:r>
            <a:endParaRPr b="1" sz="3000">
              <a:latin typeface="Roboto"/>
              <a:ea typeface="Roboto"/>
              <a:cs typeface="Roboto"/>
              <a:sym typeface="Roboto"/>
            </a:endParaRPr>
          </a:p>
          <a:p>
            <a:pPr indent="-419100" lvl="0" marL="457200" rtl="0" algn="l">
              <a:lnSpc>
                <a:spcPct val="115000"/>
              </a:lnSpc>
              <a:spcBef>
                <a:spcPts val="0"/>
              </a:spcBef>
              <a:spcAft>
                <a:spcPts val="0"/>
              </a:spcAft>
              <a:buSzPts val="3000"/>
              <a:buFont typeface="Roboto"/>
              <a:buAutoNum type="arabicPeriod"/>
            </a:pPr>
            <a:r>
              <a:rPr b="1" lang="en-US" sz="3000">
                <a:latin typeface="Roboto"/>
                <a:ea typeface="Roboto"/>
                <a:cs typeface="Roboto"/>
                <a:sym typeface="Roboto"/>
              </a:rPr>
              <a:t>확률값들의 평균을 통해서 상승 확률, 하락확률을 제시하는 방법</a:t>
            </a:r>
            <a:endParaRPr b="1" sz="3000">
              <a:latin typeface="Roboto"/>
              <a:ea typeface="Roboto"/>
              <a:cs typeface="Roboto"/>
              <a:sym typeface="Roboto"/>
            </a:endParaRPr>
          </a:p>
          <a:p>
            <a:pPr indent="-419100" lvl="0" marL="914400" rtl="0" algn="l">
              <a:lnSpc>
                <a:spcPct val="115000"/>
              </a:lnSpc>
              <a:spcBef>
                <a:spcPts val="0"/>
              </a:spcBef>
              <a:spcAft>
                <a:spcPts val="0"/>
              </a:spcAft>
              <a:buSzPts val="3000"/>
              <a:buFont typeface="Roboto"/>
              <a:buChar char="-"/>
            </a:pPr>
            <a:r>
              <a:rPr b="1" lang="en-US" sz="3000">
                <a:latin typeface="Roboto"/>
                <a:ea typeface="Roboto"/>
                <a:cs typeface="Roboto"/>
                <a:sym typeface="Roboto"/>
              </a:rPr>
              <a:t>0.5,0.7,0.8,0.6,0.5 → 약 0.6 (상승)</a:t>
            </a:r>
            <a:endParaRPr b="1" sz="3000">
              <a:latin typeface="Roboto"/>
              <a:ea typeface="Roboto"/>
              <a:cs typeface="Roboto"/>
              <a:sym typeface="Roboto"/>
            </a:endParaRPr>
          </a:p>
          <a:p>
            <a:pPr indent="0" lvl="0" marL="0" rtl="0" algn="l">
              <a:lnSpc>
                <a:spcPct val="115000"/>
              </a:lnSpc>
              <a:spcBef>
                <a:spcPts val="0"/>
              </a:spcBef>
              <a:spcAft>
                <a:spcPts val="0"/>
              </a:spcAft>
              <a:buNone/>
            </a:pPr>
            <a:r>
              <a:t/>
            </a:r>
            <a:endParaRPr b="1" sz="3000">
              <a:latin typeface="Roboto"/>
              <a:ea typeface="Roboto"/>
              <a:cs typeface="Roboto"/>
              <a:sym typeface="Roboto"/>
            </a:endParaRPr>
          </a:p>
          <a:p>
            <a:pPr indent="-419100" lvl="0" marL="457200" rtl="0" algn="l">
              <a:lnSpc>
                <a:spcPct val="115000"/>
              </a:lnSpc>
              <a:spcBef>
                <a:spcPts val="0"/>
              </a:spcBef>
              <a:spcAft>
                <a:spcPts val="0"/>
              </a:spcAft>
              <a:buSzPts val="3000"/>
              <a:buFont typeface="Roboto"/>
              <a:buAutoNum type="arabicPeriod"/>
            </a:pPr>
            <a:r>
              <a:rPr b="1" lang="en-US" sz="3000">
                <a:latin typeface="Roboto"/>
                <a:ea typeface="Roboto"/>
                <a:cs typeface="Roboto"/>
                <a:sym typeface="Roboto"/>
              </a:rPr>
              <a:t>각 피쳐들을 통해서 로지스틱 회귀모델을 진행하여 분류하는 방법</a:t>
            </a:r>
            <a:endParaRPr b="1" sz="3000">
              <a:latin typeface="Roboto"/>
              <a:ea typeface="Roboto"/>
              <a:cs typeface="Roboto"/>
              <a:sym typeface="Roboto"/>
            </a:endParaRPr>
          </a:p>
          <a:p>
            <a:pPr indent="-419100" lvl="0" marL="914400" rtl="0" algn="l">
              <a:lnSpc>
                <a:spcPct val="115000"/>
              </a:lnSpc>
              <a:spcBef>
                <a:spcPts val="0"/>
              </a:spcBef>
              <a:spcAft>
                <a:spcPts val="0"/>
              </a:spcAft>
              <a:buSzPts val="3000"/>
              <a:buFont typeface="Roboto"/>
              <a:buChar char="-"/>
            </a:pPr>
            <a:r>
              <a:rPr b="1" lang="en-US" sz="3000">
                <a:latin typeface="Roboto"/>
                <a:ea typeface="Roboto"/>
                <a:cs typeface="Roboto"/>
                <a:sym typeface="Roboto"/>
              </a:rPr>
              <a:t>모델진행 결과 도출</a:t>
            </a:r>
            <a:endParaRPr b="1" sz="3000">
              <a:latin typeface="Roboto"/>
              <a:ea typeface="Roboto"/>
              <a:cs typeface="Roboto"/>
              <a:sym typeface="Roboto"/>
            </a:endParaRPr>
          </a:p>
        </p:txBody>
      </p:sp>
      <p:sp>
        <p:nvSpPr>
          <p:cNvPr id="1119" name="Google Shape;1119;p50"/>
          <p:cNvSpPr txBox="1"/>
          <p:nvPr/>
        </p:nvSpPr>
        <p:spPr>
          <a:xfrm>
            <a:off x="7140800" y="8296575"/>
            <a:ext cx="40344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latin typeface="Roboto"/>
                <a:ea typeface="Roboto"/>
                <a:cs typeface="Roboto"/>
                <a:sym typeface="Roboto"/>
              </a:rPr>
              <a:t>최종 웹페이지에 도출</a:t>
            </a:r>
            <a:endParaRPr b="1" sz="3000">
              <a:latin typeface="Roboto"/>
              <a:ea typeface="Roboto"/>
              <a:cs typeface="Roboto"/>
              <a:sym typeface="Roboto"/>
            </a:endParaRPr>
          </a:p>
        </p:txBody>
      </p:sp>
      <p:sp>
        <p:nvSpPr>
          <p:cNvPr id="1120" name="Google Shape;1120;p50"/>
          <p:cNvSpPr/>
          <p:nvPr/>
        </p:nvSpPr>
        <p:spPr>
          <a:xfrm>
            <a:off x="8034650" y="7057775"/>
            <a:ext cx="2246700" cy="68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0"/>
          <p:cNvSpPr txBox="1"/>
          <p:nvPr/>
        </p:nvSpPr>
        <p:spPr>
          <a:xfrm>
            <a:off x="9930725" y="7076375"/>
            <a:ext cx="40344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rgbClr val="FF0000"/>
                </a:solidFill>
                <a:latin typeface="Roboto"/>
                <a:ea typeface="Roboto"/>
                <a:cs typeface="Roboto"/>
                <a:sym typeface="Roboto"/>
              </a:rPr>
              <a:t>정확도 확인</a:t>
            </a:r>
            <a:endParaRPr b="1" sz="3000">
              <a:solidFill>
                <a:srgbClr val="FF0000"/>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5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27" name="Google Shape;1127;p5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28" name="Google Shape;1128;p5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129" name="Google Shape;1129;p51"/>
          <p:cNvSpPr txBox="1"/>
          <p:nvPr/>
        </p:nvSpPr>
        <p:spPr>
          <a:xfrm>
            <a:off x="592931" y="405418"/>
            <a:ext cx="8534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앙상블 모델 </a:t>
            </a:r>
            <a:r>
              <a:rPr b="1" lang="en-US" sz="3200">
                <a:solidFill>
                  <a:srgbClr val="A69685"/>
                </a:solidFill>
                <a:latin typeface="Arial"/>
                <a:ea typeface="Arial"/>
                <a:cs typeface="Arial"/>
                <a:sym typeface="Arial"/>
              </a:rPr>
              <a:t>텍스트 감성 점수‧종가 예측</a:t>
            </a:r>
            <a:endParaRPr b="1" sz="3200">
              <a:solidFill>
                <a:srgbClr val="A69685"/>
              </a:solidFill>
              <a:latin typeface="Arial"/>
              <a:ea typeface="Arial"/>
              <a:cs typeface="Arial"/>
              <a:sym typeface="Arial"/>
            </a:endParaRPr>
          </a:p>
        </p:txBody>
      </p:sp>
      <p:sp>
        <p:nvSpPr>
          <p:cNvPr id="1130" name="Google Shape;1130;p51"/>
          <p:cNvSpPr txBox="1"/>
          <p:nvPr/>
        </p:nvSpPr>
        <p:spPr>
          <a:xfrm>
            <a:off x="8216500" y="413113"/>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앙상블</a:t>
            </a:r>
            <a:endParaRPr b="1" sz="2500">
              <a:latin typeface="Roboto"/>
              <a:ea typeface="Roboto"/>
              <a:cs typeface="Roboto"/>
              <a:sym typeface="Roboto"/>
            </a:endParaRPr>
          </a:p>
        </p:txBody>
      </p:sp>
      <p:sp>
        <p:nvSpPr>
          <p:cNvPr id="1131" name="Google Shape;1131;p51"/>
          <p:cNvSpPr txBox="1"/>
          <p:nvPr/>
        </p:nvSpPr>
        <p:spPr>
          <a:xfrm>
            <a:off x="756100" y="1512750"/>
            <a:ext cx="12765600" cy="6465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SzPts val="3000"/>
              <a:buFont typeface="Roboto"/>
              <a:buAutoNum type="arabicPeriod"/>
            </a:pPr>
            <a:r>
              <a:rPr b="1" lang="en-US" sz="3000">
                <a:latin typeface="Roboto"/>
                <a:ea typeface="Roboto"/>
                <a:cs typeface="Roboto"/>
                <a:sym typeface="Roboto"/>
              </a:rPr>
              <a:t>보팅 방법을 통해서 상승, 하락, 보합을 예측하는 방법</a:t>
            </a:r>
            <a:endParaRPr b="1" sz="3000">
              <a:latin typeface="Roboto"/>
              <a:ea typeface="Roboto"/>
              <a:cs typeface="Roboto"/>
              <a:sym typeface="Roboto"/>
            </a:endParaRPr>
          </a:p>
        </p:txBody>
      </p:sp>
      <p:graphicFrame>
        <p:nvGraphicFramePr>
          <p:cNvPr id="1132" name="Google Shape;1132;p51"/>
          <p:cNvGraphicFramePr/>
          <p:nvPr/>
        </p:nvGraphicFramePr>
        <p:xfrm>
          <a:off x="592925" y="2434225"/>
          <a:ext cx="3000000" cy="3000000"/>
        </p:xfrm>
        <a:graphic>
          <a:graphicData uri="http://schemas.openxmlformats.org/drawingml/2006/table">
            <a:tbl>
              <a:tblPr>
                <a:solidFill>
                  <a:srgbClr val="FFFFFF"/>
                </a:solidFill>
                <a:tableStyleId>{C0D08C97-7830-410B-8DE9-B50A443CD04D}</a:tableStyleId>
              </a:tblPr>
              <a:tblGrid>
                <a:gridCol w="648875"/>
                <a:gridCol w="1334850"/>
                <a:gridCol w="1075250"/>
                <a:gridCol w="1242125"/>
                <a:gridCol w="1075250"/>
                <a:gridCol w="1260675"/>
                <a:gridCol w="1650025"/>
                <a:gridCol w="1205025"/>
                <a:gridCol w="1594375"/>
                <a:gridCol w="1928100"/>
                <a:gridCol w="1390475"/>
                <a:gridCol w="1631500"/>
                <a:gridCol w="927000"/>
                <a:gridCol w="619000"/>
              </a:tblGrid>
              <a:tr h="560325">
                <a:tc>
                  <a:txBody>
                    <a:bodyPr/>
                    <a:lstStyle/>
                    <a:p>
                      <a:pPr indent="0" lvl="0" marL="0" rtl="0" algn="l">
                        <a:spcBef>
                          <a:spcPts val="0"/>
                        </a:spcBef>
                        <a:spcAft>
                          <a:spcPts val="0"/>
                        </a:spcAft>
                        <a:buNone/>
                      </a:pPr>
                      <a:r>
                        <a:rPr b="1" lang="en-US" sz="1700">
                          <a:solidFill>
                            <a:srgbClr val="24292F"/>
                          </a:solidFill>
                          <a:highlight>
                            <a:srgbClr val="FFFFFF"/>
                          </a:highlight>
                        </a:rPr>
                        <a:t>code</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date</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lstm</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arima</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fbprophet</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RL</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mail_news</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mail_news_nsi</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asia_news</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asia_news_nsi</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sampro_youtube</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hk_youtube</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suka_youtube</a:t>
                      </a:r>
                      <a:endParaRPr b="1" sz="17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700">
                          <a:solidFill>
                            <a:srgbClr val="24292F"/>
                          </a:solidFill>
                          <a:highlight>
                            <a:srgbClr val="FFFFFF"/>
                          </a:highlight>
                        </a:rPr>
                        <a:t>change</a:t>
                      </a:r>
                      <a:endParaRPr b="1" sz="17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2021-09-15</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75550.37</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76491.08</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76623.24</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2021-09-16</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2021-09-17</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2021-09-23</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0</a:t>
                      </a:r>
                      <a:endParaRPr b="1" sz="13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2021-09-24</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0</a:t>
                      </a:r>
                      <a:endParaRPr b="1" sz="13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2021-09-27</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2021-09-28</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2021-09-29</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2021-09-30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0</a:t>
                      </a:r>
                      <a:endParaRPr b="1" sz="1300">
                        <a:solidFill>
                          <a:srgbClr val="24292F"/>
                        </a:solidFill>
                        <a:highlight>
                          <a:srgbClr val="FFFFFF"/>
                        </a:highlight>
                      </a:endParaRPr>
                    </a:p>
                  </a:txBody>
                  <a:tcPr marT="47625" marB="47625" marR="47625" marL="47625"/>
                </a:tc>
              </a:tr>
              <a:tr h="521850">
                <a:tc>
                  <a:txBody>
                    <a:bodyPr/>
                    <a:lstStyle/>
                    <a:p>
                      <a:pPr indent="0" lvl="0" marL="0" rtl="0" algn="l">
                        <a:spcBef>
                          <a:spcPts val="0"/>
                        </a:spcBef>
                        <a:spcAft>
                          <a:spcPts val="0"/>
                        </a:spcAft>
                        <a:buNone/>
                      </a:pPr>
                      <a:r>
                        <a:rPr b="1" lang="en-US" sz="1300">
                          <a:solidFill>
                            <a:srgbClr val="24292F"/>
                          </a:solidFill>
                          <a:highlight>
                            <a:srgbClr val="FFFFFF"/>
                          </a:highlight>
                        </a:rPr>
                        <a:t>5930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2021-10-01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-1.0</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300">
                          <a:solidFill>
                            <a:srgbClr val="24292F"/>
                          </a:solidFill>
                          <a:highlight>
                            <a:srgbClr val="FFFFFF"/>
                          </a:highlight>
                        </a:rPr>
                        <a:t>-1</a:t>
                      </a:r>
                      <a:endParaRPr b="1" sz="1300">
                        <a:solidFill>
                          <a:srgbClr val="24292F"/>
                        </a:solidFill>
                        <a:highlight>
                          <a:srgbClr val="FFFFFF"/>
                        </a:highlight>
                      </a:endParaRPr>
                    </a:p>
                  </a:txBody>
                  <a:tcPr marT="47625" marB="47625" marR="47625" marL="47625"/>
                </a:tc>
              </a:tr>
            </a:tbl>
          </a:graphicData>
        </a:graphic>
      </p:graphicFrame>
      <p:sp>
        <p:nvSpPr>
          <p:cNvPr id="1133" name="Google Shape;1133;p51"/>
          <p:cNvSpPr txBox="1"/>
          <p:nvPr/>
        </p:nvSpPr>
        <p:spPr>
          <a:xfrm>
            <a:off x="5917913" y="8790163"/>
            <a:ext cx="71808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latin typeface="Roboto"/>
                <a:ea typeface="Roboto"/>
                <a:cs typeface="Roboto"/>
                <a:sym typeface="Roboto"/>
              </a:rPr>
              <a:t>⇒ 상승(1) 개수, 하락(-1) 개수</a:t>
            </a:r>
            <a:endParaRPr b="1" sz="3000">
              <a:latin typeface="Roboto"/>
              <a:ea typeface="Roboto"/>
              <a:cs typeface="Roboto"/>
              <a:sym typeface="Roboto"/>
            </a:endParaRPr>
          </a:p>
          <a:p>
            <a:pPr indent="0" lvl="0" marL="0" rtl="0" algn="l">
              <a:lnSpc>
                <a:spcPct val="115000"/>
              </a:lnSpc>
              <a:spcBef>
                <a:spcPts val="0"/>
              </a:spcBef>
              <a:spcAft>
                <a:spcPts val="0"/>
              </a:spcAft>
              <a:buNone/>
            </a:pPr>
            <a:r>
              <a:rPr b="1" lang="en-US" sz="3000">
                <a:latin typeface="Roboto"/>
                <a:ea typeface="Roboto"/>
                <a:cs typeface="Roboto"/>
                <a:sym typeface="Roboto"/>
              </a:rPr>
              <a:t>	→ 높은 개수로 결과 도출</a:t>
            </a:r>
            <a:endParaRPr b="1" sz="30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203" name="Shape 203"/>
        <p:cNvGrpSpPr/>
        <p:nvPr/>
      </p:nvGrpSpPr>
      <p:grpSpPr>
        <a:xfrm>
          <a:off x="0" y="0"/>
          <a:ext cx="0" cy="0"/>
          <a:chOff x="0" y="0"/>
          <a:chExt cx="0" cy="0"/>
        </a:xfrm>
      </p:grpSpPr>
      <p:pic>
        <p:nvPicPr>
          <p:cNvPr id="204" name="Google Shape;204;p16"/>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205" name="Google Shape;205;p16"/>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206" name="Google Shape;206;p16"/>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207" name="Google Shape;207;p16"/>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208" name="Google Shape;208;p16"/>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209" name="Google Shape;209;p16"/>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210" name="Google Shape;210;p16"/>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211" name="Google Shape;211;p16"/>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212" name="Google Shape;212;p16"/>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213" name="Google Shape;213;p16"/>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214" name="Google Shape;214;p16"/>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215" name="Google Shape;215;p16"/>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216" name="Google Shape;216;p16"/>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217" name="Google Shape;217;p16"/>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218" name="Google Shape;218;p16"/>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219" name="Google Shape;219;p16"/>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220" name="Google Shape;220;p16"/>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221" name="Google Shape;221;p16"/>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222" name="Google Shape;222;p16"/>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rPr>
              <a:t>프로젝트 개요</a:t>
            </a:r>
            <a:endParaRPr/>
          </a:p>
        </p:txBody>
      </p:sp>
      <p:sp>
        <p:nvSpPr>
          <p:cNvPr id="223" name="Google Shape;223;p16"/>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224" name="Google Shape;224;p16"/>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225" name="Google Shape;225;p16"/>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226" name="Google Shape;226;p16"/>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1</a:t>
            </a:r>
            <a:endParaRPr sz="4300"/>
          </a:p>
        </p:txBody>
      </p:sp>
      <p:sp>
        <p:nvSpPr>
          <p:cNvPr id="227" name="Google Shape;227;p16"/>
          <p:cNvSpPr txBox="1"/>
          <p:nvPr/>
        </p:nvSpPr>
        <p:spPr>
          <a:xfrm>
            <a:off x="1729450" y="4210400"/>
            <a:ext cx="7399200" cy="13005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프로젝트 기획 배경 및 목표</a:t>
            </a:r>
            <a:endParaRPr b="1" sz="2900">
              <a:solidFill>
                <a:schemeClr val="lt1"/>
              </a:solidFill>
            </a:endParaRPr>
          </a:p>
          <a:p>
            <a:pPr indent="0" lvl="0" marL="0" rtl="0" algn="l">
              <a:spcBef>
                <a:spcPts val="0"/>
              </a:spcBef>
              <a:spcAft>
                <a:spcPts val="0"/>
              </a:spcAft>
              <a:buNone/>
            </a:pPr>
            <a:r>
              <a:rPr b="1" lang="en-US" sz="2900">
                <a:solidFill>
                  <a:schemeClr val="lt1"/>
                </a:solidFill>
              </a:rPr>
              <a:t>	-  구성원 및 역할</a:t>
            </a:r>
            <a:endParaRPr b="1" sz="29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7" name="Shape 1137"/>
        <p:cNvGrpSpPr/>
        <p:nvPr/>
      </p:nvGrpSpPr>
      <p:grpSpPr>
        <a:xfrm>
          <a:off x="0" y="0"/>
          <a:ext cx="0" cy="0"/>
          <a:chOff x="0" y="0"/>
          <a:chExt cx="0" cy="0"/>
        </a:xfrm>
      </p:grpSpPr>
      <p:pic>
        <p:nvPicPr>
          <p:cNvPr id="1138" name="Google Shape;1138;p52"/>
          <p:cNvPicPr preferRelativeResize="0"/>
          <p:nvPr/>
        </p:nvPicPr>
        <p:blipFill>
          <a:blip r:embed="rId3">
            <a:alphaModFix/>
          </a:blip>
          <a:stretch>
            <a:fillRect/>
          </a:stretch>
        </p:blipFill>
        <p:spPr>
          <a:xfrm>
            <a:off x="3632875" y="1329525"/>
            <a:ext cx="12173424" cy="8458999"/>
          </a:xfrm>
          <a:prstGeom prst="rect">
            <a:avLst/>
          </a:prstGeom>
          <a:noFill/>
          <a:ln>
            <a:noFill/>
          </a:ln>
        </p:spPr>
      </p:pic>
      <p:sp>
        <p:nvSpPr>
          <p:cNvPr id="1139" name="Google Shape;1139;p52"/>
          <p:cNvSpPr/>
          <p:nvPr/>
        </p:nvSpPr>
        <p:spPr>
          <a:xfrm>
            <a:off x="828175" y="5492600"/>
            <a:ext cx="23499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유튜브</a:t>
            </a:r>
            <a:endParaRPr sz="1500"/>
          </a:p>
        </p:txBody>
      </p:sp>
      <p:sp>
        <p:nvSpPr>
          <p:cNvPr id="1140" name="Google Shape;1140;p5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41" name="Google Shape;1141;p5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42" name="Google Shape;1142;p5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143" name="Google Shape;1143;p5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1144" name="Google Shape;1144;p52"/>
          <p:cNvSpPr txBox="1"/>
          <p:nvPr/>
        </p:nvSpPr>
        <p:spPr>
          <a:xfrm>
            <a:off x="1191325" y="1113425"/>
            <a:ext cx="27087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a:t>
            </a:r>
            <a:r>
              <a:rPr b="1" lang="en-US" sz="3200">
                <a:solidFill>
                  <a:srgbClr val="A69685"/>
                </a:solidFill>
              </a:rPr>
              <a:t>ERD</a:t>
            </a:r>
            <a:endParaRPr b="1" sz="2900">
              <a:solidFill>
                <a:srgbClr val="A69685"/>
              </a:solidFill>
              <a:latin typeface="Arial"/>
              <a:ea typeface="Arial"/>
              <a:cs typeface="Arial"/>
              <a:sym typeface="Arial"/>
            </a:endParaRPr>
          </a:p>
        </p:txBody>
      </p:sp>
      <p:sp>
        <p:nvSpPr>
          <p:cNvPr id="1145" name="Google Shape;1145;p52"/>
          <p:cNvSpPr/>
          <p:nvPr/>
        </p:nvSpPr>
        <p:spPr>
          <a:xfrm>
            <a:off x="828175" y="24992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경제 일간지</a:t>
            </a:r>
            <a:endParaRPr sz="1500"/>
          </a:p>
        </p:txBody>
      </p:sp>
      <p:sp>
        <p:nvSpPr>
          <p:cNvPr id="1146" name="Google Shape;1146;p52"/>
          <p:cNvSpPr/>
          <p:nvPr/>
        </p:nvSpPr>
        <p:spPr>
          <a:xfrm>
            <a:off x="828175" y="8181575"/>
            <a:ext cx="2708700" cy="58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212D50"/>
                </a:solidFill>
              </a:rPr>
              <a:t>주식 ‧ 재무</a:t>
            </a:r>
            <a:endParaRPr b="1" sz="3300">
              <a:solidFill>
                <a:srgbClr val="212D50"/>
              </a:solidFill>
            </a:endParaRPr>
          </a:p>
        </p:txBody>
      </p:sp>
      <p:sp>
        <p:nvSpPr>
          <p:cNvPr id="1147" name="Google Shape;1147;p52"/>
          <p:cNvSpPr/>
          <p:nvPr/>
        </p:nvSpPr>
        <p:spPr>
          <a:xfrm>
            <a:off x="1081675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전처리</a:t>
            </a:r>
            <a:endParaRPr sz="1500"/>
          </a:p>
        </p:txBody>
      </p:sp>
      <p:sp>
        <p:nvSpPr>
          <p:cNvPr id="1148" name="Google Shape;1148;p52"/>
          <p:cNvSpPr/>
          <p:nvPr/>
        </p:nvSpPr>
        <p:spPr>
          <a:xfrm>
            <a:off x="1392570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분석결과</a:t>
            </a: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2" name="Shape 1152"/>
        <p:cNvGrpSpPr/>
        <p:nvPr/>
      </p:nvGrpSpPr>
      <p:grpSpPr>
        <a:xfrm>
          <a:off x="0" y="0"/>
          <a:ext cx="0" cy="0"/>
          <a:chOff x="0" y="0"/>
          <a:chExt cx="0" cy="0"/>
        </a:xfrm>
      </p:grpSpPr>
      <p:sp>
        <p:nvSpPr>
          <p:cNvPr id="1153" name="Google Shape;1153;p5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54" name="Google Shape;1154;p5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55" name="Google Shape;1155;p5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156" name="Google Shape;1156;p53"/>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latin typeface="Arial"/>
                <a:ea typeface="Arial"/>
                <a:cs typeface="Arial"/>
                <a:sym typeface="Arial"/>
              </a:rPr>
              <a:t>메인 페이지</a:t>
            </a:r>
            <a:endParaRPr b="1" sz="3200">
              <a:solidFill>
                <a:srgbClr val="A69685"/>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0" name="Shape 1160"/>
        <p:cNvGrpSpPr/>
        <p:nvPr/>
      </p:nvGrpSpPr>
      <p:grpSpPr>
        <a:xfrm>
          <a:off x="0" y="0"/>
          <a:ext cx="0" cy="0"/>
          <a:chOff x="0" y="0"/>
          <a:chExt cx="0" cy="0"/>
        </a:xfrm>
      </p:grpSpPr>
      <p:sp>
        <p:nvSpPr>
          <p:cNvPr id="1161" name="Google Shape;1161;p54"/>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62" name="Google Shape;1162;p54"/>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63" name="Google Shape;1163;p54"/>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164" name="Google Shape;1164;p54"/>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latin typeface="Arial"/>
                <a:ea typeface="Arial"/>
                <a:cs typeface="Arial"/>
                <a:sym typeface="Arial"/>
              </a:rPr>
              <a:t>종목 페이지</a:t>
            </a:r>
            <a:endParaRPr b="1" sz="3200">
              <a:solidFill>
                <a:srgbClr val="A69685"/>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168" name="Shape 1168"/>
        <p:cNvGrpSpPr/>
        <p:nvPr/>
      </p:nvGrpSpPr>
      <p:grpSpPr>
        <a:xfrm>
          <a:off x="0" y="0"/>
          <a:ext cx="0" cy="0"/>
          <a:chOff x="0" y="0"/>
          <a:chExt cx="0" cy="0"/>
        </a:xfrm>
      </p:grpSpPr>
      <p:pic>
        <p:nvPicPr>
          <p:cNvPr id="1169" name="Google Shape;1169;p55"/>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170" name="Google Shape;1170;p55"/>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171" name="Google Shape;1171;p55"/>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172" name="Google Shape;1172;p55"/>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1173" name="Google Shape;1173;p55"/>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1174" name="Google Shape;1174;p55"/>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1175" name="Google Shape;1175;p55"/>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1176" name="Google Shape;1176;p55"/>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1177" name="Google Shape;1177;p55"/>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1178" name="Google Shape;1178;p55"/>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1179" name="Google Shape;1179;p55"/>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1180" name="Google Shape;1180;p55"/>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1181" name="Google Shape;1181;p55"/>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1182" name="Google Shape;1182;p55"/>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1183" name="Google Shape;1183;p55"/>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1184" name="Google Shape;1184;p55"/>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1185" name="Google Shape;1185;p55"/>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1186" name="Google Shape;1186;p55"/>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1187" name="Google Shape;1187;p55"/>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6600">
                <a:solidFill>
                  <a:schemeClr val="lt1"/>
                </a:solidFill>
              </a:rPr>
              <a:t>웹 페이지 구현</a:t>
            </a:r>
            <a:endParaRPr sz="6600">
              <a:solidFill>
                <a:schemeClr val="lt1"/>
              </a:solidFill>
            </a:endParaRPr>
          </a:p>
        </p:txBody>
      </p:sp>
      <p:sp>
        <p:nvSpPr>
          <p:cNvPr id="1188" name="Google Shape;1188;p55"/>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1189" name="Google Shape;1189;p55"/>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1190" name="Google Shape;1190;p55"/>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1191" name="Google Shape;1191;p55"/>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3</a:t>
            </a:r>
            <a:endParaRPr sz="4300"/>
          </a:p>
        </p:txBody>
      </p:sp>
      <p:sp>
        <p:nvSpPr>
          <p:cNvPr id="1192" name="Google Shape;1192;p55"/>
          <p:cNvSpPr txBox="1"/>
          <p:nvPr/>
        </p:nvSpPr>
        <p:spPr>
          <a:xfrm>
            <a:off x="1729450" y="4210400"/>
            <a:ext cx="7399200" cy="13005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웹페이지 프로세스</a:t>
            </a:r>
            <a:endParaRPr b="1" sz="2900">
              <a:solidFill>
                <a:schemeClr val="lt1"/>
              </a:solidFill>
            </a:endParaRPr>
          </a:p>
          <a:p>
            <a:pPr indent="0" lvl="0" marL="0" rtl="0" algn="l">
              <a:spcBef>
                <a:spcPts val="0"/>
              </a:spcBef>
              <a:spcAft>
                <a:spcPts val="0"/>
              </a:spcAft>
              <a:buNone/>
            </a:pPr>
            <a:r>
              <a:rPr b="1" lang="en-US" sz="2900">
                <a:solidFill>
                  <a:schemeClr val="lt1"/>
                </a:solidFill>
              </a:rPr>
              <a:t>	-  웹페이지 화면</a:t>
            </a:r>
            <a:endParaRPr b="1" sz="29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96" name="Shape 1196"/>
        <p:cNvGrpSpPr/>
        <p:nvPr/>
      </p:nvGrpSpPr>
      <p:grpSpPr>
        <a:xfrm>
          <a:off x="0" y="0"/>
          <a:ext cx="0" cy="0"/>
          <a:chOff x="0" y="0"/>
          <a:chExt cx="0" cy="0"/>
        </a:xfrm>
      </p:grpSpPr>
      <p:sp>
        <p:nvSpPr>
          <p:cNvPr id="1197" name="Google Shape;1197;p5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98" name="Google Shape;1198;p56"/>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99" name="Google Shape;1199;p56"/>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00" name="Google Shape;1200;p5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201" name="Google Shape;1201;p56"/>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rPr>
              <a:t>0</a:t>
            </a:r>
            <a:fld id="{00000000-1234-1234-1234-123412341234}" type="slidenum">
              <a:rPr b="1" lang="en-US" sz="1050">
                <a:solidFill>
                  <a:srgbClr val="212D50"/>
                </a:solidFill>
              </a:rPr>
              <a:t>‹#›</a:t>
            </a:fld>
            <a:r>
              <a:rPr b="1" lang="en-US" sz="1050">
                <a:solidFill>
                  <a:srgbClr val="212D50"/>
                </a:solidFill>
              </a:rPr>
              <a:t>P</a:t>
            </a:r>
            <a:endParaRPr sz="1200">
              <a:solidFill>
                <a:srgbClr val="888888"/>
              </a:solidFill>
              <a:latin typeface="Calibri"/>
              <a:ea typeface="Calibri"/>
              <a:cs typeface="Calibri"/>
              <a:sym typeface="Calibri"/>
            </a:endParaRPr>
          </a:p>
        </p:txBody>
      </p:sp>
      <p:cxnSp>
        <p:nvCxnSpPr>
          <p:cNvPr id="1202" name="Google Shape;1202;p56"/>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203" name="Google Shape;1203;p56"/>
          <p:cNvPicPr preferRelativeResize="0"/>
          <p:nvPr/>
        </p:nvPicPr>
        <p:blipFill>
          <a:blip r:embed="rId3">
            <a:alphaModFix/>
          </a:blip>
          <a:stretch>
            <a:fillRect/>
          </a:stretch>
        </p:blipFill>
        <p:spPr>
          <a:xfrm>
            <a:off x="154600" y="191025"/>
            <a:ext cx="18203433" cy="98127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57"/>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209" name="Google Shape;1209;p57"/>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10" name="Google Shape;1210;p57"/>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211" name="Google Shape;1211;p57"/>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latin typeface="Arial"/>
                <a:ea typeface="Arial"/>
                <a:cs typeface="Arial"/>
                <a:sym typeface="Arial"/>
              </a:rPr>
              <a:t>메인 페이지</a:t>
            </a:r>
            <a:endParaRPr b="1" sz="3200">
              <a:solidFill>
                <a:srgbClr val="A69685"/>
              </a:solidFill>
              <a:latin typeface="Arial"/>
              <a:ea typeface="Arial"/>
              <a:cs typeface="Arial"/>
              <a:sym typeface="Arial"/>
            </a:endParaRPr>
          </a:p>
        </p:txBody>
      </p:sp>
      <p:pic>
        <p:nvPicPr>
          <p:cNvPr id="1212" name="Google Shape;1212;p57"/>
          <p:cNvPicPr preferRelativeResize="0"/>
          <p:nvPr/>
        </p:nvPicPr>
        <p:blipFill>
          <a:blip r:embed="rId3">
            <a:alphaModFix/>
          </a:blip>
          <a:stretch>
            <a:fillRect/>
          </a:stretch>
        </p:blipFill>
        <p:spPr>
          <a:xfrm>
            <a:off x="952500" y="1544275"/>
            <a:ext cx="13219201" cy="7903724"/>
          </a:xfrm>
          <a:prstGeom prst="rect">
            <a:avLst/>
          </a:prstGeom>
          <a:noFill/>
          <a:ln>
            <a:noFill/>
          </a:ln>
        </p:spPr>
      </p:pic>
      <p:graphicFrame>
        <p:nvGraphicFramePr>
          <p:cNvPr id="1213" name="Google Shape;1213;p57"/>
          <p:cNvGraphicFramePr/>
          <p:nvPr/>
        </p:nvGraphicFramePr>
        <p:xfrm>
          <a:off x="952500" y="1121497"/>
          <a:ext cx="3000000" cy="3000000"/>
        </p:xfrm>
        <a:graphic>
          <a:graphicData uri="http://schemas.openxmlformats.org/drawingml/2006/table">
            <a:tbl>
              <a:tblPr>
                <a:noFill/>
                <a:tableStyleId>{531A058C-6F32-449E-8A30-1B0126EFB035}</a:tableStyleId>
              </a:tblPr>
              <a:tblGrid>
                <a:gridCol w="13219225"/>
                <a:gridCol w="3892425"/>
              </a:tblGrid>
              <a:tr h="422775">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lang="en-US"/>
                        <a:t>설명</a:t>
                      </a:r>
                      <a:endParaRPr/>
                    </a:p>
                  </a:txBody>
                  <a:tcPr marT="91425" marB="91425" marR="91425" marL="91425"/>
                </a:tc>
              </a:tr>
              <a:tr h="8268825">
                <a:tc>
                  <a:txBody>
                    <a:bodyPr/>
                    <a:lstStyle/>
                    <a:p>
                      <a:pPr indent="0" lvl="0" marL="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AutoNum type="arabicPeriod"/>
                      </a:pPr>
                      <a:r>
                        <a:rPr lang="en-US"/>
                        <a:t>종목별 긍정/부정 중 가장 그 값이 큰 기사</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코스피 지수</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당일 </a:t>
                      </a:r>
                      <a:r>
                        <a:rPr lang="en-US"/>
                        <a:t>기사 중 빈도수 상위 50개 단어 워드 클라우드</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언론사별 당일 뉴스의 긍적 확률 그래프</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개별 종목 페이지로 이동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①④⑤</a:t>
                      </a:r>
                      <a:endParaRPr>
                        <a:solidFill>
                          <a:schemeClr val="lt1"/>
                        </a:solidFill>
                      </a:endParaRPr>
                    </a:p>
                  </a:txBody>
                  <a:tcPr marT="91425" marB="91425" marR="91425" marL="91425"/>
                </a:tc>
              </a:tr>
            </a:tbl>
          </a:graphicData>
        </a:graphic>
      </p:graphicFrame>
      <p:sp>
        <p:nvSpPr>
          <p:cNvPr id="1214" name="Google Shape;1214;p57"/>
          <p:cNvSpPr/>
          <p:nvPr/>
        </p:nvSpPr>
        <p:spPr>
          <a:xfrm>
            <a:off x="954225" y="9448000"/>
            <a:ext cx="132192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아래 페이지 연결</a:t>
            </a:r>
            <a:endParaRPr b="1"/>
          </a:p>
        </p:txBody>
      </p:sp>
      <p:pic>
        <p:nvPicPr>
          <p:cNvPr id="1215" name="Google Shape;1215;p57"/>
          <p:cNvPicPr preferRelativeResize="0"/>
          <p:nvPr/>
        </p:nvPicPr>
        <p:blipFill>
          <a:blip r:embed="rId4">
            <a:alphaModFix/>
          </a:blip>
          <a:stretch>
            <a:fillRect/>
          </a:stretch>
        </p:blipFill>
        <p:spPr>
          <a:xfrm>
            <a:off x="954225" y="1539950"/>
            <a:ext cx="13219198" cy="7903725"/>
          </a:xfrm>
          <a:prstGeom prst="rect">
            <a:avLst/>
          </a:prstGeom>
          <a:noFill/>
          <a:ln>
            <a:noFill/>
          </a:ln>
        </p:spPr>
      </p:pic>
      <p:sp>
        <p:nvSpPr>
          <p:cNvPr id="1216" name="Google Shape;1216;p57"/>
          <p:cNvSpPr/>
          <p:nvPr/>
        </p:nvSpPr>
        <p:spPr>
          <a:xfrm>
            <a:off x="2631800" y="1544275"/>
            <a:ext cx="11296800" cy="1884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2631800" y="3586038"/>
            <a:ext cx="8588100" cy="3820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2631800" y="7488900"/>
            <a:ext cx="8588100" cy="1959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txBox="1"/>
          <p:nvPr/>
        </p:nvSpPr>
        <p:spPr>
          <a:xfrm>
            <a:off x="2631800" y="146010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rgbClr val="980000"/>
                </a:solidFill>
              </a:rPr>
              <a:t>①</a:t>
            </a:r>
            <a:endParaRPr b="1" sz="4000">
              <a:solidFill>
                <a:srgbClr val="980000"/>
              </a:solidFill>
              <a:latin typeface="Calibri"/>
              <a:ea typeface="Calibri"/>
              <a:cs typeface="Calibri"/>
              <a:sym typeface="Calibri"/>
            </a:endParaRPr>
          </a:p>
        </p:txBody>
      </p:sp>
      <p:sp>
        <p:nvSpPr>
          <p:cNvPr id="1220" name="Google Shape;1220;p57"/>
          <p:cNvSpPr txBox="1"/>
          <p:nvPr/>
        </p:nvSpPr>
        <p:spPr>
          <a:xfrm>
            <a:off x="2631800" y="340615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②</a:t>
            </a:r>
            <a:endParaRPr b="1" sz="4000">
              <a:solidFill>
                <a:srgbClr val="980000"/>
              </a:solidFill>
              <a:latin typeface="Calibri"/>
              <a:ea typeface="Calibri"/>
              <a:cs typeface="Calibri"/>
              <a:sym typeface="Calibri"/>
            </a:endParaRPr>
          </a:p>
        </p:txBody>
      </p:sp>
      <p:sp>
        <p:nvSpPr>
          <p:cNvPr id="1221" name="Google Shape;1221;p57"/>
          <p:cNvSpPr txBox="1"/>
          <p:nvPr/>
        </p:nvSpPr>
        <p:spPr>
          <a:xfrm>
            <a:off x="2554850" y="722775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③</a:t>
            </a:r>
            <a:endParaRPr b="1" sz="4000">
              <a:solidFill>
                <a:srgbClr val="980000"/>
              </a:solidFill>
              <a:latin typeface="Calibri"/>
              <a:ea typeface="Calibri"/>
              <a:cs typeface="Calibri"/>
              <a:sym typeface="Calibri"/>
            </a:endParaRPr>
          </a:p>
        </p:txBody>
      </p:sp>
      <p:pic>
        <p:nvPicPr>
          <p:cNvPr id="1222" name="Google Shape;1222;p57"/>
          <p:cNvPicPr preferRelativeResize="0"/>
          <p:nvPr/>
        </p:nvPicPr>
        <p:blipFill>
          <a:blip r:embed="rId5">
            <a:alphaModFix/>
          </a:blip>
          <a:stretch>
            <a:fillRect/>
          </a:stretch>
        </p:blipFill>
        <p:spPr>
          <a:xfrm>
            <a:off x="11327600" y="3627400"/>
            <a:ext cx="2844000" cy="4150323"/>
          </a:xfrm>
          <a:prstGeom prst="rect">
            <a:avLst/>
          </a:prstGeom>
          <a:noFill/>
          <a:ln>
            <a:noFill/>
          </a:ln>
        </p:spPr>
      </p:pic>
      <p:sp>
        <p:nvSpPr>
          <p:cNvPr id="1223" name="Google Shape;1223;p57"/>
          <p:cNvSpPr/>
          <p:nvPr/>
        </p:nvSpPr>
        <p:spPr>
          <a:xfrm>
            <a:off x="11327600" y="3616825"/>
            <a:ext cx="2844000" cy="5831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txBox="1"/>
          <p:nvPr/>
        </p:nvSpPr>
        <p:spPr>
          <a:xfrm>
            <a:off x="11127525" y="3243575"/>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④</a:t>
            </a:r>
            <a:endParaRPr b="1" sz="4000">
              <a:solidFill>
                <a:srgbClr val="980000"/>
              </a:solidFill>
              <a:latin typeface="Calibri"/>
              <a:ea typeface="Calibri"/>
              <a:cs typeface="Calibri"/>
              <a:sym typeface="Calibri"/>
            </a:endParaRPr>
          </a:p>
        </p:txBody>
      </p:sp>
      <p:sp>
        <p:nvSpPr>
          <p:cNvPr id="1225" name="Google Shape;1225;p57"/>
          <p:cNvSpPr/>
          <p:nvPr/>
        </p:nvSpPr>
        <p:spPr>
          <a:xfrm>
            <a:off x="952500" y="2303400"/>
            <a:ext cx="1479300" cy="2252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txBox="1"/>
          <p:nvPr/>
        </p:nvSpPr>
        <p:spPr>
          <a:xfrm>
            <a:off x="861900" y="1886325"/>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⑤</a:t>
            </a:r>
            <a:endParaRPr b="1" sz="4000">
              <a:solidFill>
                <a:srgbClr val="98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58"/>
          <p:cNvPicPr preferRelativeResize="0"/>
          <p:nvPr/>
        </p:nvPicPr>
        <p:blipFill>
          <a:blip r:embed="rId3">
            <a:alphaModFix/>
          </a:blip>
          <a:stretch>
            <a:fillRect/>
          </a:stretch>
        </p:blipFill>
        <p:spPr>
          <a:xfrm>
            <a:off x="952500" y="1544275"/>
            <a:ext cx="13219201" cy="7903724"/>
          </a:xfrm>
          <a:prstGeom prst="rect">
            <a:avLst/>
          </a:prstGeom>
          <a:noFill/>
          <a:ln>
            <a:noFill/>
          </a:ln>
        </p:spPr>
      </p:pic>
      <p:sp>
        <p:nvSpPr>
          <p:cNvPr id="1232" name="Google Shape;1232;p58"/>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233" name="Google Shape;1233;p58"/>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34" name="Google Shape;1234;p58"/>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35" name="Google Shape;1235;p58"/>
          <p:cNvSpPr txBox="1"/>
          <p:nvPr/>
        </p:nvSpPr>
        <p:spPr>
          <a:xfrm>
            <a:off x="592931" y="405418"/>
            <a:ext cx="6553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rPr>
              <a:t>종목별</a:t>
            </a:r>
            <a:r>
              <a:rPr b="1" lang="en-US" sz="3200">
                <a:solidFill>
                  <a:srgbClr val="A69685"/>
                </a:solidFill>
                <a:latin typeface="Arial"/>
                <a:ea typeface="Arial"/>
                <a:cs typeface="Arial"/>
                <a:sym typeface="Arial"/>
              </a:rPr>
              <a:t> 페이지</a:t>
            </a:r>
            <a:endParaRPr b="1" sz="3200">
              <a:solidFill>
                <a:srgbClr val="A69685"/>
              </a:solidFill>
              <a:latin typeface="Arial"/>
              <a:ea typeface="Arial"/>
              <a:cs typeface="Arial"/>
              <a:sym typeface="Arial"/>
            </a:endParaRPr>
          </a:p>
        </p:txBody>
      </p:sp>
      <p:graphicFrame>
        <p:nvGraphicFramePr>
          <p:cNvPr id="1236" name="Google Shape;1236;p58"/>
          <p:cNvGraphicFramePr/>
          <p:nvPr/>
        </p:nvGraphicFramePr>
        <p:xfrm>
          <a:off x="952500" y="1121497"/>
          <a:ext cx="3000000" cy="3000000"/>
        </p:xfrm>
        <a:graphic>
          <a:graphicData uri="http://schemas.openxmlformats.org/drawingml/2006/table">
            <a:tbl>
              <a:tblPr>
                <a:noFill/>
                <a:tableStyleId>{531A058C-6F32-449E-8A30-1B0126EFB035}</a:tableStyleId>
              </a:tblPr>
              <a:tblGrid>
                <a:gridCol w="13219225"/>
                <a:gridCol w="3892425"/>
              </a:tblGrid>
              <a:tr h="422775">
                <a:tc>
                  <a:txBody>
                    <a:bodyPr/>
                    <a:lstStyle/>
                    <a:p>
                      <a:pPr indent="0" lvl="0" marL="0" rtl="0" algn="l">
                        <a:spcBef>
                          <a:spcPts val="0"/>
                        </a:spcBef>
                        <a:spcAft>
                          <a:spcPts val="0"/>
                        </a:spcAft>
                        <a:buNone/>
                      </a:pPr>
                      <a:r>
                        <a:rPr b="1" lang="en-US"/>
                        <a:t>개별 종목 - 삼성전자 페이지</a:t>
                      </a:r>
                      <a:endParaRPr b="1"/>
                    </a:p>
                  </a:txBody>
                  <a:tcPr marT="91425" marB="91425" marR="91425" marL="91425"/>
                </a:tc>
                <a:tc>
                  <a:txBody>
                    <a:bodyPr/>
                    <a:lstStyle/>
                    <a:p>
                      <a:pPr indent="0" lvl="0" marL="0" rtl="0" algn="ctr">
                        <a:spcBef>
                          <a:spcPts val="0"/>
                        </a:spcBef>
                        <a:spcAft>
                          <a:spcPts val="0"/>
                        </a:spcAft>
                        <a:buNone/>
                      </a:pPr>
                      <a:r>
                        <a:rPr lang="en-US"/>
                        <a:t>설명</a:t>
                      </a:r>
                      <a:endParaRPr/>
                    </a:p>
                  </a:txBody>
                  <a:tcPr marT="91425" marB="91425" marR="91425" marL="91425"/>
                </a:tc>
              </a:tr>
              <a:tr h="8268825">
                <a:tc>
                  <a:txBody>
                    <a:bodyPr/>
                    <a:lstStyle/>
                    <a:p>
                      <a:pPr indent="0" lvl="0" marL="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AutoNum type="arabicPeriod"/>
                      </a:pPr>
                      <a:r>
                        <a:rPr lang="en-US"/>
                        <a:t>개별 종목 주가 데이터</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개별 종목 주가 그래프</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언론사별 해당 종목에 관한 긍정/부정 기사</a:t>
                      </a:r>
                      <a:endParaRPr/>
                    </a:p>
                    <a:p>
                      <a:pPr indent="-317500" lvl="0" marL="457200" rtl="0" algn="l">
                        <a:spcBef>
                          <a:spcPts val="0"/>
                        </a:spcBef>
                        <a:spcAft>
                          <a:spcPts val="0"/>
                        </a:spcAft>
                        <a:buSzPts val="1400"/>
                        <a:buChar char="-"/>
                      </a:pPr>
                      <a:r>
                        <a:rPr lang="en-US"/>
                        <a:t>URL로 해당 뉴스 페이지 이동</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해당 뉴스에 대한 사용자의 긍정/중립/부정  의견을 받음</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당일 언론사별 긍정적인 뉴스 확률과 </a:t>
                      </a:r>
                      <a:endParaRPr/>
                    </a:p>
                    <a:p>
                      <a:pPr indent="0" lvl="0" marL="457200" rtl="0" algn="l">
                        <a:spcBef>
                          <a:spcPts val="0"/>
                        </a:spcBef>
                        <a:spcAft>
                          <a:spcPts val="0"/>
                        </a:spcAft>
                        <a:buNone/>
                      </a:pPr>
                      <a:r>
                        <a:rPr lang="en-US"/>
                        <a:t>LSTM,arima, fbprophet, 앙상블 결과</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①④⑤</a:t>
                      </a:r>
                      <a:endParaRPr>
                        <a:solidFill>
                          <a:schemeClr val="lt1"/>
                        </a:solidFill>
                      </a:endParaRPr>
                    </a:p>
                  </a:txBody>
                  <a:tcPr marT="91425" marB="91425" marR="91425" marL="91425"/>
                </a:tc>
              </a:tr>
            </a:tbl>
          </a:graphicData>
        </a:graphic>
      </p:graphicFrame>
      <p:sp>
        <p:nvSpPr>
          <p:cNvPr id="1237" name="Google Shape;1237;p58"/>
          <p:cNvSpPr/>
          <p:nvPr/>
        </p:nvSpPr>
        <p:spPr>
          <a:xfrm>
            <a:off x="954225" y="9448000"/>
            <a:ext cx="132192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아래 페이지 연결</a:t>
            </a:r>
            <a:endParaRPr b="1"/>
          </a:p>
        </p:txBody>
      </p:sp>
      <p:sp>
        <p:nvSpPr>
          <p:cNvPr id="1238" name="Google Shape;1238;p58"/>
          <p:cNvSpPr/>
          <p:nvPr/>
        </p:nvSpPr>
        <p:spPr>
          <a:xfrm>
            <a:off x="2631800" y="1544275"/>
            <a:ext cx="7664700" cy="1292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8"/>
          <p:cNvSpPr/>
          <p:nvPr/>
        </p:nvSpPr>
        <p:spPr>
          <a:xfrm>
            <a:off x="2631800" y="2944850"/>
            <a:ext cx="8588100" cy="3611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8"/>
          <p:cNvSpPr/>
          <p:nvPr/>
        </p:nvSpPr>
        <p:spPr>
          <a:xfrm>
            <a:off x="2631800" y="6664425"/>
            <a:ext cx="8588100" cy="2783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8"/>
          <p:cNvSpPr/>
          <p:nvPr/>
        </p:nvSpPr>
        <p:spPr>
          <a:xfrm>
            <a:off x="11327600" y="2770575"/>
            <a:ext cx="2844000" cy="6677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58"/>
          <p:cNvPicPr preferRelativeResize="0"/>
          <p:nvPr/>
        </p:nvPicPr>
        <p:blipFill>
          <a:blip r:embed="rId4">
            <a:alphaModFix/>
          </a:blip>
          <a:stretch>
            <a:fillRect/>
          </a:stretch>
        </p:blipFill>
        <p:spPr>
          <a:xfrm>
            <a:off x="11496675" y="2944850"/>
            <a:ext cx="1341743" cy="365100"/>
          </a:xfrm>
          <a:prstGeom prst="rect">
            <a:avLst/>
          </a:prstGeom>
          <a:noFill/>
          <a:ln>
            <a:noFill/>
          </a:ln>
        </p:spPr>
      </p:pic>
      <p:sp>
        <p:nvSpPr>
          <p:cNvPr id="1243" name="Google Shape;1243;p58"/>
          <p:cNvSpPr txBox="1"/>
          <p:nvPr/>
        </p:nvSpPr>
        <p:spPr>
          <a:xfrm>
            <a:off x="2631800" y="146010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rgbClr val="980000"/>
                </a:solidFill>
              </a:rPr>
              <a:t>①</a:t>
            </a:r>
            <a:endParaRPr b="1" sz="4000">
              <a:solidFill>
                <a:srgbClr val="980000"/>
              </a:solidFill>
              <a:latin typeface="Calibri"/>
              <a:ea typeface="Calibri"/>
              <a:cs typeface="Calibri"/>
              <a:sym typeface="Calibri"/>
            </a:endParaRPr>
          </a:p>
        </p:txBody>
      </p:sp>
      <p:sp>
        <p:nvSpPr>
          <p:cNvPr id="1244" name="Google Shape;1244;p58"/>
          <p:cNvSpPr txBox="1"/>
          <p:nvPr/>
        </p:nvSpPr>
        <p:spPr>
          <a:xfrm>
            <a:off x="2631800" y="294485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②</a:t>
            </a:r>
            <a:endParaRPr b="1" sz="4000">
              <a:solidFill>
                <a:srgbClr val="980000"/>
              </a:solidFill>
              <a:latin typeface="Calibri"/>
              <a:ea typeface="Calibri"/>
              <a:cs typeface="Calibri"/>
              <a:sym typeface="Calibri"/>
            </a:endParaRPr>
          </a:p>
        </p:txBody>
      </p:sp>
      <p:sp>
        <p:nvSpPr>
          <p:cNvPr id="1245" name="Google Shape;1245;p58"/>
          <p:cNvSpPr txBox="1"/>
          <p:nvPr/>
        </p:nvSpPr>
        <p:spPr>
          <a:xfrm>
            <a:off x="2631800" y="662250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③</a:t>
            </a:r>
            <a:endParaRPr b="1" sz="4000">
              <a:solidFill>
                <a:srgbClr val="980000"/>
              </a:solidFill>
              <a:latin typeface="Calibri"/>
              <a:ea typeface="Calibri"/>
              <a:cs typeface="Calibri"/>
              <a:sym typeface="Calibri"/>
            </a:endParaRPr>
          </a:p>
        </p:txBody>
      </p:sp>
      <p:sp>
        <p:nvSpPr>
          <p:cNvPr id="1246" name="Google Shape;1246;p58"/>
          <p:cNvSpPr txBox="1"/>
          <p:nvPr/>
        </p:nvSpPr>
        <p:spPr>
          <a:xfrm>
            <a:off x="11327600" y="214445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rgbClr val="980000"/>
                </a:solidFill>
              </a:rPr>
              <a:t>⑤</a:t>
            </a:r>
            <a:endParaRPr b="1" sz="4000">
              <a:solidFill>
                <a:srgbClr val="980000"/>
              </a:solidFill>
              <a:latin typeface="Calibri"/>
              <a:ea typeface="Calibri"/>
              <a:cs typeface="Calibri"/>
              <a:sym typeface="Calibri"/>
            </a:endParaRPr>
          </a:p>
        </p:txBody>
      </p:sp>
      <p:pic>
        <p:nvPicPr>
          <p:cNvPr id="1247" name="Google Shape;1247;p58"/>
          <p:cNvPicPr preferRelativeResize="0"/>
          <p:nvPr/>
        </p:nvPicPr>
        <p:blipFill>
          <a:blip r:embed="rId5">
            <a:alphaModFix/>
          </a:blip>
          <a:stretch>
            <a:fillRect/>
          </a:stretch>
        </p:blipFill>
        <p:spPr>
          <a:xfrm>
            <a:off x="4743346" y="5309684"/>
            <a:ext cx="4765200" cy="3426050"/>
          </a:xfrm>
          <a:prstGeom prst="rect">
            <a:avLst/>
          </a:prstGeom>
          <a:noFill/>
          <a:ln cap="flat" cmpd="sng" w="38100">
            <a:solidFill>
              <a:schemeClr val="dk2"/>
            </a:solidFill>
            <a:prstDash val="solid"/>
            <a:round/>
            <a:headEnd len="sm" w="sm" type="none"/>
            <a:tailEnd len="sm" w="sm" type="none"/>
          </a:ln>
        </p:spPr>
      </p:pic>
      <p:sp>
        <p:nvSpPr>
          <p:cNvPr id="1248" name="Google Shape;1248;p58"/>
          <p:cNvSpPr txBox="1"/>
          <p:nvPr/>
        </p:nvSpPr>
        <p:spPr>
          <a:xfrm>
            <a:off x="3663000" y="8028150"/>
            <a:ext cx="90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980000"/>
                </a:solidFill>
              </a:rPr>
              <a:t>클릭!</a:t>
            </a:r>
            <a:endParaRPr b="1" sz="2000">
              <a:solidFill>
                <a:srgbClr val="980000"/>
              </a:solidFill>
              <a:latin typeface="Calibri"/>
              <a:ea typeface="Calibri"/>
              <a:cs typeface="Calibri"/>
              <a:sym typeface="Calibri"/>
            </a:endParaRPr>
          </a:p>
        </p:txBody>
      </p:sp>
      <p:sp>
        <p:nvSpPr>
          <p:cNvPr id="1249" name="Google Shape;1249;p58"/>
          <p:cNvSpPr txBox="1"/>
          <p:nvPr/>
        </p:nvSpPr>
        <p:spPr>
          <a:xfrm>
            <a:off x="2831900" y="8584175"/>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④</a:t>
            </a:r>
            <a:endParaRPr b="1" sz="4000">
              <a:solidFill>
                <a:srgbClr val="980000"/>
              </a:solidFill>
              <a:latin typeface="Calibri"/>
              <a:ea typeface="Calibri"/>
              <a:cs typeface="Calibri"/>
              <a:sym typeface="Calibri"/>
            </a:endParaRPr>
          </a:p>
        </p:txBody>
      </p:sp>
      <p:pic>
        <p:nvPicPr>
          <p:cNvPr id="1250" name="Google Shape;1250;p58"/>
          <p:cNvPicPr preferRelativeResize="0"/>
          <p:nvPr/>
        </p:nvPicPr>
        <p:blipFill>
          <a:blip r:embed="rId6">
            <a:alphaModFix/>
          </a:blip>
          <a:stretch>
            <a:fillRect/>
          </a:stretch>
        </p:blipFill>
        <p:spPr>
          <a:xfrm>
            <a:off x="11404550" y="6664425"/>
            <a:ext cx="2693375" cy="272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100"/>
                                        <p:tgtEl>
                                          <p:spTgt spid="1247"/>
                                        </p:tgtEl>
                                      </p:cBhvr>
                                    </p:animEffect>
                                  </p:childTnLst>
                                </p:cTn>
                              </p:par>
                              <p:par>
                                <p:cTn fill="hold" nodeType="with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1000"/>
                                        <p:tgtEl>
                                          <p:spTgt spid="1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graphicFrame>
        <p:nvGraphicFramePr>
          <p:cNvPr id="1255" name="Google Shape;1255;p59"/>
          <p:cNvGraphicFramePr/>
          <p:nvPr/>
        </p:nvGraphicFramePr>
        <p:xfrm>
          <a:off x="952500" y="1121497"/>
          <a:ext cx="3000000" cy="3000000"/>
        </p:xfrm>
        <a:graphic>
          <a:graphicData uri="http://schemas.openxmlformats.org/drawingml/2006/table">
            <a:tbl>
              <a:tblPr>
                <a:noFill/>
                <a:tableStyleId>{531A058C-6F32-449E-8A30-1B0126EFB035}</a:tableStyleId>
              </a:tblPr>
              <a:tblGrid>
                <a:gridCol w="13219225"/>
                <a:gridCol w="3892425"/>
              </a:tblGrid>
              <a:tr h="313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설명</a:t>
                      </a:r>
                      <a:endParaRPr/>
                    </a:p>
                  </a:txBody>
                  <a:tcPr marT="91425" marB="91425" marR="91425" marL="91425"/>
                </a:tc>
              </a:tr>
              <a:tr h="61237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개별 종목에 관한 당일 언급된 상위 50개 단어</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r>
            </a:tbl>
          </a:graphicData>
        </a:graphic>
      </p:graphicFrame>
      <p:sp>
        <p:nvSpPr>
          <p:cNvPr id="1256" name="Google Shape;1256;p59"/>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257" name="Google Shape;1257;p59"/>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58" name="Google Shape;1258;p59"/>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59" name="Google Shape;1259;p59"/>
          <p:cNvSpPr txBox="1"/>
          <p:nvPr/>
        </p:nvSpPr>
        <p:spPr>
          <a:xfrm>
            <a:off x="592931" y="405418"/>
            <a:ext cx="6553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rPr>
              <a:t>개별</a:t>
            </a:r>
            <a:r>
              <a:rPr b="1" lang="en-US" sz="3200">
                <a:solidFill>
                  <a:srgbClr val="A69685"/>
                </a:solidFill>
                <a:latin typeface="Arial"/>
                <a:ea typeface="Arial"/>
                <a:cs typeface="Arial"/>
                <a:sym typeface="Arial"/>
              </a:rPr>
              <a:t> 페이지</a:t>
            </a:r>
            <a:endParaRPr b="1" sz="3200">
              <a:solidFill>
                <a:srgbClr val="A69685"/>
              </a:solidFill>
              <a:latin typeface="Arial"/>
              <a:ea typeface="Arial"/>
              <a:cs typeface="Arial"/>
              <a:sym typeface="Arial"/>
            </a:endParaRPr>
          </a:p>
        </p:txBody>
      </p:sp>
      <p:pic>
        <p:nvPicPr>
          <p:cNvPr id="1260" name="Google Shape;1260;p59"/>
          <p:cNvPicPr preferRelativeResize="0"/>
          <p:nvPr/>
        </p:nvPicPr>
        <p:blipFill rotWithShape="1">
          <a:blip r:embed="rId3">
            <a:alphaModFix/>
          </a:blip>
          <a:srcRect b="0" l="0" r="0" t="44005"/>
          <a:stretch/>
        </p:blipFill>
        <p:spPr>
          <a:xfrm>
            <a:off x="952500" y="1589450"/>
            <a:ext cx="13219226" cy="2462525"/>
          </a:xfrm>
          <a:prstGeom prst="rect">
            <a:avLst/>
          </a:prstGeom>
          <a:noFill/>
          <a:ln>
            <a:noFill/>
          </a:ln>
        </p:spPr>
      </p:pic>
      <p:sp>
        <p:nvSpPr>
          <p:cNvPr id="1261" name="Google Shape;1261;p59"/>
          <p:cNvSpPr/>
          <p:nvPr/>
        </p:nvSpPr>
        <p:spPr>
          <a:xfrm>
            <a:off x="952500" y="1656225"/>
            <a:ext cx="13006800" cy="22881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9"/>
          <p:cNvSpPr/>
          <p:nvPr/>
        </p:nvSpPr>
        <p:spPr>
          <a:xfrm>
            <a:off x="952513" y="7276350"/>
            <a:ext cx="132192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끝</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266" name="Shape 1266"/>
        <p:cNvGrpSpPr/>
        <p:nvPr/>
      </p:nvGrpSpPr>
      <p:grpSpPr>
        <a:xfrm>
          <a:off x="0" y="0"/>
          <a:ext cx="0" cy="0"/>
          <a:chOff x="0" y="0"/>
          <a:chExt cx="0" cy="0"/>
        </a:xfrm>
      </p:grpSpPr>
      <p:pic>
        <p:nvPicPr>
          <p:cNvPr id="1267" name="Google Shape;1267;p60"/>
          <p:cNvPicPr preferRelativeResize="0"/>
          <p:nvPr/>
        </p:nvPicPr>
        <p:blipFill rotWithShape="1">
          <a:blip r:embed="rId3">
            <a:alphaModFix/>
          </a:blip>
          <a:srcRect b="0" l="0" r="0" t="0"/>
          <a:stretch/>
        </p:blipFill>
        <p:spPr>
          <a:xfrm>
            <a:off x="4402931" y="2495088"/>
            <a:ext cx="15800991" cy="7611573"/>
          </a:xfrm>
          <a:prstGeom prst="rect">
            <a:avLst/>
          </a:prstGeom>
          <a:noFill/>
          <a:ln>
            <a:noFill/>
          </a:ln>
        </p:spPr>
      </p:pic>
      <p:pic>
        <p:nvPicPr>
          <p:cNvPr id="1268" name="Google Shape;1268;p60"/>
          <p:cNvPicPr preferRelativeResize="0"/>
          <p:nvPr/>
        </p:nvPicPr>
        <p:blipFill rotWithShape="1">
          <a:blip r:embed="rId4">
            <a:alphaModFix/>
          </a:blip>
          <a:srcRect b="0" l="0" r="0" t="0"/>
          <a:stretch/>
        </p:blipFill>
        <p:spPr>
          <a:xfrm>
            <a:off x="4402931" y="3241857"/>
            <a:ext cx="15800991" cy="7611573"/>
          </a:xfrm>
          <a:prstGeom prst="rect">
            <a:avLst/>
          </a:prstGeom>
          <a:noFill/>
          <a:ln>
            <a:noFill/>
          </a:ln>
        </p:spPr>
      </p:pic>
      <p:pic>
        <p:nvPicPr>
          <p:cNvPr id="1269" name="Google Shape;1269;p60"/>
          <p:cNvPicPr preferRelativeResize="0"/>
          <p:nvPr/>
        </p:nvPicPr>
        <p:blipFill rotWithShape="1">
          <a:blip r:embed="rId5">
            <a:alphaModFix/>
          </a:blip>
          <a:srcRect b="0" l="0" r="13959" t="0"/>
          <a:stretch/>
        </p:blipFill>
        <p:spPr>
          <a:xfrm>
            <a:off x="1938849" y="6682389"/>
            <a:ext cx="5009712" cy="1879477"/>
          </a:xfrm>
          <a:prstGeom prst="rect">
            <a:avLst/>
          </a:prstGeom>
          <a:noFill/>
          <a:ln>
            <a:noFill/>
          </a:ln>
        </p:spPr>
      </p:pic>
      <p:sp>
        <p:nvSpPr>
          <p:cNvPr id="1270" name="Google Shape;1270;p60"/>
          <p:cNvSpPr txBox="1"/>
          <p:nvPr/>
        </p:nvSpPr>
        <p:spPr>
          <a:xfrm>
            <a:off x="2040731" y="8268712"/>
            <a:ext cx="9982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4" name="Shape 1274"/>
        <p:cNvGrpSpPr/>
        <p:nvPr/>
      </p:nvGrpSpPr>
      <p:grpSpPr>
        <a:xfrm>
          <a:off x="0" y="0"/>
          <a:ext cx="0" cy="0"/>
          <a:chOff x="0" y="0"/>
          <a:chExt cx="0" cy="0"/>
        </a:xfrm>
      </p:grpSpPr>
      <p:pic>
        <p:nvPicPr>
          <p:cNvPr id="1275" name="Google Shape;1275;p61"/>
          <p:cNvPicPr preferRelativeResize="0"/>
          <p:nvPr/>
        </p:nvPicPr>
        <p:blipFill rotWithShape="1">
          <a:blip r:embed="rId3">
            <a:alphaModFix/>
          </a:blip>
          <a:srcRect b="0" l="0" r="0" t="0"/>
          <a:stretch/>
        </p:blipFill>
        <p:spPr>
          <a:xfrm>
            <a:off x="6374526" y="3249982"/>
            <a:ext cx="2957894" cy="997753"/>
          </a:xfrm>
          <a:prstGeom prst="rect">
            <a:avLst/>
          </a:prstGeom>
          <a:noFill/>
          <a:ln>
            <a:noFill/>
          </a:ln>
        </p:spPr>
      </p:pic>
      <p:pic>
        <p:nvPicPr>
          <p:cNvPr id="1276" name="Google Shape;1276;p61"/>
          <p:cNvPicPr preferRelativeResize="0"/>
          <p:nvPr/>
        </p:nvPicPr>
        <p:blipFill rotWithShape="1">
          <a:blip r:embed="rId4">
            <a:alphaModFix/>
          </a:blip>
          <a:srcRect b="0" l="0" r="0" t="0"/>
          <a:stretch/>
        </p:blipFill>
        <p:spPr>
          <a:xfrm>
            <a:off x="-3730851" y="2607647"/>
            <a:ext cx="2971429" cy="1658694"/>
          </a:xfrm>
          <a:prstGeom prst="rect">
            <a:avLst/>
          </a:prstGeom>
          <a:noFill/>
          <a:ln>
            <a:noFill/>
          </a:ln>
        </p:spPr>
      </p:pic>
      <p:pic>
        <p:nvPicPr>
          <p:cNvPr id="1277" name="Google Shape;1277;p61"/>
          <p:cNvPicPr preferRelativeResize="0"/>
          <p:nvPr/>
        </p:nvPicPr>
        <p:blipFill rotWithShape="1">
          <a:blip r:embed="rId5">
            <a:alphaModFix/>
          </a:blip>
          <a:srcRect b="23702" l="24519" r="24177" t="23925"/>
          <a:stretch/>
        </p:blipFill>
        <p:spPr>
          <a:xfrm>
            <a:off x="-3102051" y="5329868"/>
            <a:ext cx="2933930" cy="1219970"/>
          </a:xfrm>
          <a:prstGeom prst="rect">
            <a:avLst/>
          </a:prstGeom>
          <a:noFill/>
          <a:ln>
            <a:noFill/>
          </a:ln>
        </p:spPr>
      </p:pic>
      <p:pic>
        <p:nvPicPr>
          <p:cNvPr id="1278" name="Google Shape;1278;p61"/>
          <p:cNvPicPr preferRelativeResize="0"/>
          <p:nvPr/>
        </p:nvPicPr>
        <p:blipFill rotWithShape="1">
          <a:blip r:embed="rId6">
            <a:alphaModFix/>
          </a:blip>
          <a:srcRect b="0" l="0" r="0" t="0"/>
          <a:stretch/>
        </p:blipFill>
        <p:spPr>
          <a:xfrm>
            <a:off x="19524441" y="949014"/>
            <a:ext cx="2993651" cy="2728735"/>
          </a:xfrm>
          <a:prstGeom prst="rect">
            <a:avLst/>
          </a:prstGeom>
          <a:noFill/>
          <a:ln>
            <a:noFill/>
          </a:ln>
        </p:spPr>
      </p:pic>
      <p:pic>
        <p:nvPicPr>
          <p:cNvPr id="1279" name="Google Shape;1279;p61"/>
          <p:cNvPicPr preferRelativeResize="0"/>
          <p:nvPr/>
        </p:nvPicPr>
        <p:blipFill rotWithShape="1">
          <a:blip r:embed="rId7">
            <a:alphaModFix/>
          </a:blip>
          <a:srcRect b="0" l="0" r="0" t="0"/>
          <a:stretch/>
        </p:blipFill>
        <p:spPr>
          <a:xfrm>
            <a:off x="-3510178" y="2863880"/>
            <a:ext cx="1939913" cy="312373"/>
          </a:xfrm>
          <a:prstGeom prst="rect">
            <a:avLst/>
          </a:prstGeom>
          <a:noFill/>
          <a:ln>
            <a:noFill/>
          </a:ln>
        </p:spPr>
      </p:pic>
      <p:pic>
        <p:nvPicPr>
          <p:cNvPr id="1280" name="Google Shape;1280;p61"/>
          <p:cNvPicPr preferRelativeResize="0"/>
          <p:nvPr/>
        </p:nvPicPr>
        <p:blipFill rotWithShape="1">
          <a:blip r:embed="rId8">
            <a:alphaModFix/>
          </a:blip>
          <a:srcRect b="0" l="0" r="0" t="0"/>
          <a:stretch/>
        </p:blipFill>
        <p:spPr>
          <a:xfrm>
            <a:off x="-3419739" y="3235303"/>
            <a:ext cx="1456599" cy="260311"/>
          </a:xfrm>
          <a:prstGeom prst="rect">
            <a:avLst/>
          </a:prstGeom>
          <a:noFill/>
          <a:ln>
            <a:noFill/>
          </a:ln>
        </p:spPr>
      </p:pic>
      <p:pic>
        <p:nvPicPr>
          <p:cNvPr id="1281" name="Google Shape;1281;p61"/>
          <p:cNvPicPr preferRelativeResize="0"/>
          <p:nvPr/>
        </p:nvPicPr>
        <p:blipFill rotWithShape="1">
          <a:blip r:embed="rId9">
            <a:alphaModFix/>
          </a:blip>
          <a:srcRect b="0" l="0" r="0" t="0"/>
          <a:stretch/>
        </p:blipFill>
        <p:spPr>
          <a:xfrm>
            <a:off x="-1985242" y="3220066"/>
            <a:ext cx="979150" cy="275549"/>
          </a:xfrm>
          <a:prstGeom prst="rect">
            <a:avLst/>
          </a:prstGeom>
          <a:noFill/>
          <a:ln>
            <a:noFill/>
          </a:ln>
        </p:spPr>
      </p:pic>
      <p:pic>
        <p:nvPicPr>
          <p:cNvPr id="1282" name="Google Shape;1282;p61"/>
          <p:cNvPicPr preferRelativeResize="0"/>
          <p:nvPr/>
        </p:nvPicPr>
        <p:blipFill rotWithShape="1">
          <a:blip r:embed="rId10">
            <a:alphaModFix/>
          </a:blip>
          <a:srcRect b="0" l="0" r="0" t="0"/>
          <a:stretch/>
        </p:blipFill>
        <p:spPr>
          <a:xfrm>
            <a:off x="-3476883" y="3330539"/>
            <a:ext cx="28571" cy="28571"/>
          </a:xfrm>
          <a:prstGeom prst="rect">
            <a:avLst/>
          </a:prstGeom>
          <a:noFill/>
          <a:ln>
            <a:noFill/>
          </a:ln>
        </p:spPr>
      </p:pic>
      <p:pic>
        <p:nvPicPr>
          <p:cNvPr id="1283" name="Google Shape;1283;p61"/>
          <p:cNvPicPr preferRelativeResize="0"/>
          <p:nvPr/>
        </p:nvPicPr>
        <p:blipFill rotWithShape="1">
          <a:blip r:embed="rId11">
            <a:alphaModFix/>
          </a:blip>
          <a:srcRect b="0" l="0" r="0" t="0"/>
          <a:stretch/>
        </p:blipFill>
        <p:spPr>
          <a:xfrm>
            <a:off x="-3411670" y="3489878"/>
            <a:ext cx="1456599" cy="275549"/>
          </a:xfrm>
          <a:prstGeom prst="rect">
            <a:avLst/>
          </a:prstGeom>
          <a:noFill/>
          <a:ln>
            <a:noFill/>
          </a:ln>
        </p:spPr>
      </p:pic>
      <p:pic>
        <p:nvPicPr>
          <p:cNvPr id="1284" name="Google Shape;1284;p61"/>
          <p:cNvPicPr preferRelativeResize="0"/>
          <p:nvPr/>
        </p:nvPicPr>
        <p:blipFill rotWithShape="1">
          <a:blip r:embed="rId9">
            <a:alphaModFix/>
          </a:blip>
          <a:srcRect b="0" l="0" r="0" t="0"/>
          <a:stretch/>
        </p:blipFill>
        <p:spPr>
          <a:xfrm>
            <a:off x="-1977169" y="3489882"/>
            <a:ext cx="979150" cy="275549"/>
          </a:xfrm>
          <a:prstGeom prst="rect">
            <a:avLst/>
          </a:prstGeom>
          <a:noFill/>
          <a:ln>
            <a:noFill/>
          </a:ln>
        </p:spPr>
      </p:pic>
      <p:pic>
        <p:nvPicPr>
          <p:cNvPr id="1285" name="Google Shape;1285;p61"/>
          <p:cNvPicPr preferRelativeResize="0"/>
          <p:nvPr/>
        </p:nvPicPr>
        <p:blipFill rotWithShape="1">
          <a:blip r:embed="rId10">
            <a:alphaModFix/>
          </a:blip>
          <a:srcRect b="0" l="0" r="0" t="0"/>
          <a:stretch/>
        </p:blipFill>
        <p:spPr>
          <a:xfrm>
            <a:off x="-3468809" y="3600355"/>
            <a:ext cx="28571" cy="28571"/>
          </a:xfrm>
          <a:prstGeom prst="rect">
            <a:avLst/>
          </a:prstGeom>
          <a:noFill/>
          <a:ln>
            <a:noFill/>
          </a:ln>
        </p:spPr>
      </p:pic>
      <p:pic>
        <p:nvPicPr>
          <p:cNvPr id="1286" name="Google Shape;1286;p61"/>
          <p:cNvPicPr preferRelativeResize="0"/>
          <p:nvPr/>
        </p:nvPicPr>
        <p:blipFill rotWithShape="1">
          <a:blip r:embed="rId12">
            <a:alphaModFix/>
          </a:blip>
          <a:srcRect b="0" l="0" r="0" t="0"/>
          <a:stretch/>
        </p:blipFill>
        <p:spPr>
          <a:xfrm>
            <a:off x="-3411671" y="3759693"/>
            <a:ext cx="1315650" cy="260311"/>
          </a:xfrm>
          <a:prstGeom prst="rect">
            <a:avLst/>
          </a:prstGeom>
          <a:noFill/>
          <a:ln>
            <a:noFill/>
          </a:ln>
        </p:spPr>
      </p:pic>
      <p:pic>
        <p:nvPicPr>
          <p:cNvPr id="1287" name="Google Shape;1287;p61"/>
          <p:cNvPicPr preferRelativeResize="0"/>
          <p:nvPr/>
        </p:nvPicPr>
        <p:blipFill rotWithShape="1">
          <a:blip r:embed="rId13">
            <a:alphaModFix/>
          </a:blip>
          <a:srcRect b="0" l="0" r="0" t="0"/>
          <a:stretch/>
        </p:blipFill>
        <p:spPr>
          <a:xfrm>
            <a:off x="-1977166" y="3759694"/>
            <a:ext cx="605064" cy="275549"/>
          </a:xfrm>
          <a:prstGeom prst="rect">
            <a:avLst/>
          </a:prstGeom>
          <a:noFill/>
          <a:ln>
            <a:noFill/>
          </a:ln>
        </p:spPr>
      </p:pic>
      <p:pic>
        <p:nvPicPr>
          <p:cNvPr id="1288" name="Google Shape;1288;p61"/>
          <p:cNvPicPr preferRelativeResize="0"/>
          <p:nvPr/>
        </p:nvPicPr>
        <p:blipFill rotWithShape="1">
          <a:blip r:embed="rId10">
            <a:alphaModFix/>
          </a:blip>
          <a:srcRect b="0" l="0" r="0" t="0"/>
          <a:stretch/>
        </p:blipFill>
        <p:spPr>
          <a:xfrm>
            <a:off x="-3468809" y="3870166"/>
            <a:ext cx="28571" cy="28571"/>
          </a:xfrm>
          <a:prstGeom prst="rect">
            <a:avLst/>
          </a:prstGeom>
          <a:noFill/>
          <a:ln>
            <a:noFill/>
          </a:ln>
        </p:spPr>
      </p:pic>
      <p:pic>
        <p:nvPicPr>
          <p:cNvPr id="1289" name="Google Shape;1289;p61"/>
          <p:cNvPicPr preferRelativeResize="0"/>
          <p:nvPr/>
        </p:nvPicPr>
        <p:blipFill rotWithShape="1">
          <a:blip r:embed="rId14">
            <a:alphaModFix/>
          </a:blip>
          <a:srcRect b="0" l="0" r="0" t="0"/>
          <a:stretch/>
        </p:blipFill>
        <p:spPr>
          <a:xfrm>
            <a:off x="-4850798" y="6567206"/>
            <a:ext cx="4682677" cy="260311"/>
          </a:xfrm>
          <a:prstGeom prst="rect">
            <a:avLst/>
          </a:prstGeom>
          <a:noFill/>
          <a:ln>
            <a:noFill/>
          </a:ln>
        </p:spPr>
      </p:pic>
      <p:sp>
        <p:nvSpPr>
          <p:cNvPr id="1290" name="Google Shape;1290;p61"/>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291" name="Google Shape;1291;p61"/>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92" name="Google Shape;1292;p61"/>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293" name="Google Shape;1293;p61"/>
          <p:cNvSpPr/>
          <p:nvPr/>
        </p:nvSpPr>
        <p:spPr>
          <a:xfrm>
            <a:off x="1620706" y="3063009"/>
            <a:ext cx="15011400" cy="6248442"/>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Google Shape;1294;p61"/>
          <p:cNvSpPr/>
          <p:nvPr/>
        </p:nvSpPr>
        <p:spPr>
          <a:xfrm>
            <a:off x="1620706" y="3060209"/>
            <a:ext cx="15011400" cy="1074333"/>
          </a:xfrm>
          <a:prstGeom prst="rect">
            <a:avLst/>
          </a:prstGeom>
          <a:solidFill>
            <a:srgbClr val="EBEEF0"/>
          </a:solid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95" name="Google Shape;1295;p61"/>
          <p:cNvCxnSpPr/>
          <p:nvPr/>
        </p:nvCxnSpPr>
        <p:spPr>
          <a:xfrm>
            <a:off x="1620706" y="83200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1296" name="Google Shape;1296;p61"/>
          <p:cNvCxnSpPr/>
          <p:nvPr/>
        </p:nvCxnSpPr>
        <p:spPr>
          <a:xfrm>
            <a:off x="1612633" y="72532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1297" name="Google Shape;1297;p61"/>
          <p:cNvCxnSpPr/>
          <p:nvPr/>
        </p:nvCxnSpPr>
        <p:spPr>
          <a:xfrm rot="10800000">
            <a:off x="4860133" y="3047382"/>
            <a:ext cx="0" cy="6261407"/>
          </a:xfrm>
          <a:prstGeom prst="straightConnector1">
            <a:avLst/>
          </a:prstGeom>
          <a:noFill/>
          <a:ln cap="flat" cmpd="sng" w="28575">
            <a:solidFill>
              <a:srgbClr val="DEE6E8"/>
            </a:solidFill>
            <a:prstDash val="solid"/>
            <a:round/>
            <a:headEnd len="sm" w="sm" type="none"/>
            <a:tailEnd len="sm" w="sm" type="none"/>
          </a:ln>
        </p:spPr>
      </p:cxnSp>
      <p:cxnSp>
        <p:nvCxnSpPr>
          <p:cNvPr id="1298" name="Google Shape;1298;p61"/>
          <p:cNvCxnSpPr/>
          <p:nvPr/>
        </p:nvCxnSpPr>
        <p:spPr>
          <a:xfrm rot="10800000">
            <a:off x="7829982" y="3060209"/>
            <a:ext cx="0" cy="6261407"/>
          </a:xfrm>
          <a:prstGeom prst="straightConnector1">
            <a:avLst/>
          </a:prstGeom>
          <a:noFill/>
          <a:ln cap="flat" cmpd="sng" w="28575">
            <a:solidFill>
              <a:srgbClr val="DEE6E8"/>
            </a:solidFill>
            <a:prstDash val="solid"/>
            <a:round/>
            <a:headEnd len="sm" w="sm" type="none"/>
            <a:tailEnd len="sm" w="sm" type="none"/>
          </a:ln>
        </p:spPr>
      </p:cxnSp>
      <p:sp>
        <p:nvSpPr>
          <p:cNvPr id="1299" name="Google Shape;1299;p61"/>
          <p:cNvSpPr txBox="1"/>
          <p:nvPr/>
        </p:nvSpPr>
        <p:spPr>
          <a:xfrm>
            <a:off x="1812132" y="3296599"/>
            <a:ext cx="2209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83A1A9"/>
                </a:solidFill>
                <a:latin typeface="Arial"/>
                <a:ea typeface="Arial"/>
                <a:cs typeface="Arial"/>
                <a:sym typeface="Arial"/>
              </a:rPr>
              <a:t>프로젝트 기획 배경</a:t>
            </a:r>
            <a:endParaRPr sz="1800">
              <a:solidFill>
                <a:srgbClr val="83A1A9"/>
              </a:solidFill>
              <a:latin typeface="Arial"/>
              <a:ea typeface="Arial"/>
              <a:cs typeface="Arial"/>
              <a:sym typeface="Arial"/>
            </a:endParaRPr>
          </a:p>
        </p:txBody>
      </p:sp>
      <p:sp>
        <p:nvSpPr>
          <p:cNvPr id="1300" name="Google Shape;1300;p61"/>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프로젝트 </a:t>
            </a:r>
            <a:r>
              <a:rPr b="1" lang="en-US" sz="3200">
                <a:solidFill>
                  <a:srgbClr val="A69685"/>
                </a:solidFill>
                <a:latin typeface="Arial"/>
                <a:ea typeface="Arial"/>
                <a:cs typeface="Arial"/>
                <a:sym typeface="Arial"/>
              </a:rPr>
              <a:t>기획 배경</a:t>
            </a:r>
            <a:endParaRPr b="1" sz="3200">
              <a:solidFill>
                <a:srgbClr val="A69685"/>
              </a:solidFill>
              <a:latin typeface="Arial"/>
              <a:ea typeface="Arial"/>
              <a:cs typeface="Arial"/>
              <a:sym typeface="Arial"/>
            </a:endParaRPr>
          </a:p>
        </p:txBody>
      </p:sp>
      <p:sp>
        <p:nvSpPr>
          <p:cNvPr id="1301" name="Google Shape;1301;p61"/>
          <p:cNvSpPr txBox="1"/>
          <p:nvPr/>
        </p:nvSpPr>
        <p:spPr>
          <a:xfrm>
            <a:off x="620036" y="1138221"/>
            <a:ext cx="1179444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a:t>
            </a:r>
            <a:endParaRPr sz="1800">
              <a:solidFill>
                <a:srgbClr val="28325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pic>
        <p:nvPicPr>
          <p:cNvPr id="232" name="Google Shape;232;p17"/>
          <p:cNvPicPr preferRelativeResize="0"/>
          <p:nvPr/>
        </p:nvPicPr>
        <p:blipFill rotWithShape="1">
          <a:blip r:embed="rId3">
            <a:alphaModFix/>
          </a:blip>
          <a:srcRect b="0" l="0" r="0" t="0"/>
          <a:stretch/>
        </p:blipFill>
        <p:spPr>
          <a:xfrm>
            <a:off x="7385279" y="2552348"/>
            <a:ext cx="5029200" cy="3833409"/>
          </a:xfrm>
          <a:prstGeom prst="rect">
            <a:avLst/>
          </a:prstGeom>
          <a:noFill/>
          <a:ln>
            <a:noFill/>
          </a:ln>
        </p:spPr>
      </p:pic>
      <p:pic>
        <p:nvPicPr>
          <p:cNvPr id="233" name="Google Shape;233;p17"/>
          <p:cNvPicPr preferRelativeResize="0"/>
          <p:nvPr/>
        </p:nvPicPr>
        <p:blipFill rotWithShape="1">
          <a:blip r:embed="rId4">
            <a:alphaModFix/>
          </a:blip>
          <a:srcRect b="0" l="0" r="4968" t="0"/>
          <a:stretch/>
        </p:blipFill>
        <p:spPr>
          <a:xfrm>
            <a:off x="7539416" y="2729524"/>
            <a:ext cx="4713366" cy="3447735"/>
          </a:xfrm>
          <a:prstGeom prst="rect">
            <a:avLst/>
          </a:prstGeom>
          <a:noFill/>
          <a:ln>
            <a:noFill/>
          </a:ln>
        </p:spPr>
      </p:pic>
      <p:pic>
        <p:nvPicPr>
          <p:cNvPr id="234" name="Google Shape;234;p17"/>
          <p:cNvPicPr preferRelativeResize="0"/>
          <p:nvPr/>
        </p:nvPicPr>
        <p:blipFill rotWithShape="1">
          <a:blip r:embed="rId5">
            <a:alphaModFix/>
          </a:blip>
          <a:srcRect b="0" l="0" r="0" t="0"/>
          <a:stretch/>
        </p:blipFill>
        <p:spPr>
          <a:xfrm>
            <a:off x="6841331" y="4654332"/>
            <a:ext cx="556776" cy="76190"/>
          </a:xfrm>
          <a:prstGeom prst="rect">
            <a:avLst/>
          </a:prstGeom>
          <a:noFill/>
          <a:ln>
            <a:noFill/>
          </a:ln>
        </p:spPr>
      </p:pic>
      <p:pic>
        <p:nvPicPr>
          <p:cNvPr id="235" name="Google Shape;235;p17"/>
          <p:cNvPicPr preferRelativeResize="0"/>
          <p:nvPr/>
        </p:nvPicPr>
        <p:blipFill rotWithShape="1">
          <a:blip r:embed="rId6">
            <a:alphaModFix/>
          </a:blip>
          <a:srcRect b="0" l="0" r="0" t="0"/>
          <a:stretch/>
        </p:blipFill>
        <p:spPr>
          <a:xfrm>
            <a:off x="1812131" y="2555563"/>
            <a:ext cx="5029200" cy="3833409"/>
          </a:xfrm>
          <a:prstGeom prst="rect">
            <a:avLst/>
          </a:prstGeom>
          <a:noFill/>
          <a:ln>
            <a:noFill/>
          </a:ln>
        </p:spPr>
      </p:pic>
      <p:pic>
        <p:nvPicPr>
          <p:cNvPr id="236" name="Google Shape;236;p17"/>
          <p:cNvPicPr preferRelativeResize="0"/>
          <p:nvPr/>
        </p:nvPicPr>
        <p:blipFill rotWithShape="1">
          <a:blip r:embed="rId7">
            <a:alphaModFix/>
          </a:blip>
          <a:srcRect b="0" l="0" r="0" t="0"/>
          <a:stretch/>
        </p:blipFill>
        <p:spPr>
          <a:xfrm rot="5400000">
            <a:off x="5700177" y="6043436"/>
            <a:ext cx="2837316" cy="129507"/>
          </a:xfrm>
          <a:prstGeom prst="rect">
            <a:avLst/>
          </a:prstGeom>
          <a:noFill/>
          <a:ln>
            <a:noFill/>
          </a:ln>
        </p:spPr>
      </p:pic>
      <p:sp>
        <p:nvSpPr>
          <p:cNvPr id="237" name="Google Shape;237;p17"/>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238" name="Google Shape;238;p17"/>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39" name="Google Shape;239;p17"/>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240" name="Google Shape;240;p1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1-1. </a:t>
            </a:r>
            <a:r>
              <a:rPr b="1" lang="en-US" sz="4000">
                <a:solidFill>
                  <a:srgbClr val="212D50"/>
                </a:solidFill>
                <a:latin typeface="Arial"/>
                <a:ea typeface="Arial"/>
                <a:cs typeface="Arial"/>
                <a:sym typeface="Arial"/>
              </a:rPr>
              <a:t>프로젝트 </a:t>
            </a:r>
            <a:r>
              <a:rPr b="1" lang="en-US" sz="4000">
                <a:solidFill>
                  <a:srgbClr val="A69685"/>
                </a:solidFill>
              </a:rPr>
              <a:t>개요</a:t>
            </a:r>
            <a:endParaRPr b="1" sz="4000">
              <a:solidFill>
                <a:srgbClr val="A69685"/>
              </a:solidFill>
              <a:latin typeface="Arial"/>
              <a:ea typeface="Arial"/>
              <a:cs typeface="Arial"/>
              <a:sym typeface="Arial"/>
            </a:endParaRPr>
          </a:p>
        </p:txBody>
      </p:sp>
      <p:pic>
        <p:nvPicPr>
          <p:cNvPr id="241" name="Google Shape;241;p17"/>
          <p:cNvPicPr preferRelativeResize="0"/>
          <p:nvPr/>
        </p:nvPicPr>
        <p:blipFill rotWithShape="1">
          <a:blip r:embed="rId8">
            <a:alphaModFix/>
          </a:blip>
          <a:srcRect b="0" l="0" r="0" t="0"/>
          <a:stretch/>
        </p:blipFill>
        <p:spPr>
          <a:xfrm>
            <a:off x="16240750" y="5699573"/>
            <a:ext cx="556776" cy="76190"/>
          </a:xfrm>
          <a:prstGeom prst="rect">
            <a:avLst/>
          </a:prstGeom>
          <a:noFill/>
          <a:ln>
            <a:noFill/>
          </a:ln>
        </p:spPr>
      </p:pic>
      <p:pic>
        <p:nvPicPr>
          <p:cNvPr id="242" name="Google Shape;242;p17"/>
          <p:cNvPicPr preferRelativeResize="0"/>
          <p:nvPr/>
        </p:nvPicPr>
        <p:blipFill rotWithShape="1">
          <a:blip r:embed="rId6">
            <a:alphaModFix/>
          </a:blip>
          <a:srcRect b="0" l="0" r="0" t="0"/>
          <a:stretch/>
        </p:blipFill>
        <p:spPr>
          <a:xfrm>
            <a:off x="12910796" y="2558773"/>
            <a:ext cx="5029200" cy="3833409"/>
          </a:xfrm>
          <a:prstGeom prst="rect">
            <a:avLst/>
          </a:prstGeom>
          <a:noFill/>
          <a:ln>
            <a:noFill/>
          </a:ln>
        </p:spPr>
      </p:pic>
      <p:pic>
        <p:nvPicPr>
          <p:cNvPr id="243" name="Google Shape;243;p17"/>
          <p:cNvPicPr preferRelativeResize="0"/>
          <p:nvPr/>
        </p:nvPicPr>
        <p:blipFill rotWithShape="1">
          <a:blip r:embed="rId8">
            <a:alphaModFix/>
          </a:blip>
          <a:srcRect b="0" l="0" r="0" t="0"/>
          <a:stretch/>
        </p:blipFill>
        <p:spPr>
          <a:xfrm>
            <a:off x="12394092" y="4654992"/>
            <a:ext cx="556776" cy="76190"/>
          </a:xfrm>
          <a:prstGeom prst="rect">
            <a:avLst/>
          </a:prstGeom>
          <a:noFill/>
          <a:ln>
            <a:noFill/>
          </a:ln>
        </p:spPr>
      </p:pic>
      <p:pic>
        <p:nvPicPr>
          <p:cNvPr id="244" name="Google Shape;244;p17"/>
          <p:cNvPicPr preferRelativeResize="0"/>
          <p:nvPr/>
        </p:nvPicPr>
        <p:blipFill rotWithShape="1">
          <a:blip r:embed="rId9">
            <a:alphaModFix/>
          </a:blip>
          <a:srcRect b="0" l="0" r="0" t="0"/>
          <a:stretch/>
        </p:blipFill>
        <p:spPr>
          <a:xfrm rot="5400000">
            <a:off x="11252938" y="6044096"/>
            <a:ext cx="2837316" cy="129507"/>
          </a:xfrm>
          <a:prstGeom prst="rect">
            <a:avLst/>
          </a:prstGeom>
          <a:noFill/>
          <a:ln>
            <a:noFill/>
          </a:ln>
        </p:spPr>
      </p:pic>
      <p:sp>
        <p:nvSpPr>
          <p:cNvPr id="245" name="Google Shape;245;p17"/>
          <p:cNvSpPr/>
          <p:nvPr/>
        </p:nvSpPr>
        <p:spPr>
          <a:xfrm>
            <a:off x="4210625" y="7560375"/>
            <a:ext cx="11850900" cy="2051700"/>
          </a:xfrm>
          <a:prstGeom prst="rect">
            <a:avLst/>
          </a:prstGeom>
          <a:solidFill>
            <a:srgbClr val="A6968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2400">
              <a:solidFill>
                <a:schemeClr val="lt1"/>
              </a:solidFill>
            </a:endParaRPr>
          </a:p>
          <a:p>
            <a:pPr indent="-393700" lvl="0" marL="457200" rtl="0" algn="l">
              <a:spcBef>
                <a:spcPts val="0"/>
              </a:spcBef>
              <a:spcAft>
                <a:spcPts val="0"/>
              </a:spcAft>
              <a:buClr>
                <a:schemeClr val="lt1"/>
              </a:buClr>
              <a:buSzPts val="2600"/>
              <a:buChar char="-"/>
            </a:pPr>
            <a:r>
              <a:rPr b="1" lang="en-US" sz="2600">
                <a:solidFill>
                  <a:schemeClr val="lt1"/>
                </a:solidFill>
              </a:rPr>
              <a:t>주식 투자에 대한 관심이 높아지면서 개인 투자자, 주식 입문자가 증가함</a:t>
            </a:r>
            <a:endParaRPr b="1" sz="2600">
              <a:solidFill>
                <a:schemeClr val="lt1"/>
              </a:solidFill>
            </a:endParaRPr>
          </a:p>
          <a:p>
            <a:pPr indent="0" lvl="0" marL="0" rtl="0" algn="l">
              <a:spcBef>
                <a:spcPts val="0"/>
              </a:spcBef>
              <a:spcAft>
                <a:spcPts val="0"/>
              </a:spcAft>
              <a:buClr>
                <a:schemeClr val="dk1"/>
              </a:buClr>
              <a:buFont typeface="Arial"/>
              <a:buNone/>
            </a:pPr>
            <a:r>
              <a:t/>
            </a:r>
            <a:endParaRPr b="1" sz="2600">
              <a:solidFill>
                <a:schemeClr val="lt1"/>
              </a:solidFill>
            </a:endParaRPr>
          </a:p>
          <a:p>
            <a:pPr indent="-393700" lvl="0" marL="457200" rtl="0" algn="l">
              <a:spcBef>
                <a:spcPts val="0"/>
              </a:spcBef>
              <a:spcAft>
                <a:spcPts val="0"/>
              </a:spcAft>
              <a:buClr>
                <a:schemeClr val="lt1"/>
              </a:buClr>
              <a:buSzPts val="2600"/>
              <a:buChar char="-"/>
            </a:pPr>
            <a:r>
              <a:rPr b="1" lang="en-US" sz="2600">
                <a:solidFill>
                  <a:schemeClr val="lt1"/>
                </a:solidFill>
              </a:rPr>
              <a:t>유튜브 등 온라인 플랫폼을 이용한 다양한 주식 관련 콘텐츠가 등장하며 증가하는 추세 </a:t>
            </a:r>
            <a:endParaRPr b="1" sz="2600">
              <a:solidFill>
                <a:schemeClr val="lt1"/>
              </a:solidFill>
            </a:endParaRPr>
          </a:p>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246" name="Google Shape;246;p17"/>
          <p:cNvPicPr preferRelativeResize="0"/>
          <p:nvPr/>
        </p:nvPicPr>
        <p:blipFill rotWithShape="1">
          <a:blip r:embed="rId10">
            <a:alphaModFix/>
          </a:blip>
          <a:srcRect b="0" l="0" r="0" t="0"/>
          <a:stretch/>
        </p:blipFill>
        <p:spPr>
          <a:xfrm>
            <a:off x="1918082" y="2806330"/>
            <a:ext cx="4817298" cy="3004975"/>
          </a:xfrm>
          <a:prstGeom prst="rect">
            <a:avLst/>
          </a:prstGeom>
          <a:noFill/>
          <a:ln>
            <a:noFill/>
          </a:ln>
        </p:spPr>
      </p:pic>
      <p:pic>
        <p:nvPicPr>
          <p:cNvPr id="247" name="Google Shape;247;p17"/>
          <p:cNvPicPr preferRelativeResize="0"/>
          <p:nvPr/>
        </p:nvPicPr>
        <p:blipFill rotWithShape="1">
          <a:blip r:embed="rId11">
            <a:alphaModFix/>
          </a:blip>
          <a:srcRect b="2748" l="0" r="17448" t="0"/>
          <a:stretch/>
        </p:blipFill>
        <p:spPr>
          <a:xfrm>
            <a:off x="13186869" y="2761807"/>
            <a:ext cx="4551062" cy="3474193"/>
          </a:xfrm>
          <a:prstGeom prst="rect">
            <a:avLst/>
          </a:prstGeom>
          <a:noFill/>
          <a:ln>
            <a:noFill/>
          </a:ln>
        </p:spPr>
      </p:pic>
      <p:sp>
        <p:nvSpPr>
          <p:cNvPr id="248" name="Google Shape;248;p17"/>
          <p:cNvSpPr/>
          <p:nvPr/>
        </p:nvSpPr>
        <p:spPr>
          <a:xfrm>
            <a:off x="2655074" y="6200731"/>
            <a:ext cx="3376919" cy="580682"/>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7"/>
          <p:cNvSpPr/>
          <p:nvPr/>
        </p:nvSpPr>
        <p:spPr>
          <a:xfrm>
            <a:off x="8382122" y="6189491"/>
            <a:ext cx="3069926" cy="580682"/>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17"/>
          <p:cNvSpPr/>
          <p:nvPr/>
        </p:nvSpPr>
        <p:spPr>
          <a:xfrm>
            <a:off x="13651880" y="6291605"/>
            <a:ext cx="3376919" cy="580682"/>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17"/>
          <p:cNvSpPr txBox="1"/>
          <p:nvPr/>
        </p:nvSpPr>
        <p:spPr>
          <a:xfrm>
            <a:off x="2905376" y="6290963"/>
            <a:ext cx="258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주식 입문자의 증가</a:t>
            </a:r>
            <a:endParaRPr sz="2000">
              <a:solidFill>
                <a:schemeClr val="lt1"/>
              </a:solidFill>
              <a:latin typeface="Arial"/>
              <a:ea typeface="Arial"/>
              <a:cs typeface="Arial"/>
              <a:sym typeface="Arial"/>
            </a:endParaRPr>
          </a:p>
        </p:txBody>
      </p:sp>
      <p:sp>
        <p:nvSpPr>
          <p:cNvPr id="252" name="Google Shape;252;p17"/>
          <p:cNvSpPr txBox="1"/>
          <p:nvPr/>
        </p:nvSpPr>
        <p:spPr>
          <a:xfrm>
            <a:off x="8602964" y="6290975"/>
            <a:ext cx="258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주식 콘텐츠 수 증가</a:t>
            </a:r>
            <a:endParaRPr sz="2000">
              <a:solidFill>
                <a:schemeClr val="lt1"/>
              </a:solidFill>
              <a:latin typeface="Arial"/>
              <a:ea typeface="Arial"/>
              <a:cs typeface="Arial"/>
              <a:sym typeface="Arial"/>
            </a:endParaRPr>
          </a:p>
        </p:txBody>
      </p:sp>
      <p:sp>
        <p:nvSpPr>
          <p:cNvPr id="253" name="Google Shape;253;p17"/>
          <p:cNvSpPr txBox="1"/>
          <p:nvPr/>
        </p:nvSpPr>
        <p:spPr>
          <a:xfrm>
            <a:off x="13811780" y="6370063"/>
            <a:ext cx="305711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개인 투자자 및 빚투 급증</a:t>
            </a:r>
            <a:endParaRPr sz="2000">
              <a:solidFill>
                <a:schemeClr val="lt1"/>
              </a:solidFill>
              <a:latin typeface="Arial"/>
              <a:ea typeface="Arial"/>
              <a:cs typeface="Arial"/>
              <a:sym typeface="Arial"/>
            </a:endParaRPr>
          </a:p>
        </p:txBody>
      </p:sp>
      <p:sp>
        <p:nvSpPr>
          <p:cNvPr id="254" name="Google Shape;254;p17"/>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0">
                <a:solidFill>
                  <a:srgbClr val="212D50"/>
                </a:solidFill>
                <a:latin typeface="Arial"/>
                <a:ea typeface="Arial"/>
                <a:cs typeface="Arial"/>
                <a:sym typeface="Arial"/>
              </a:rPr>
              <a:t>프로젝트 </a:t>
            </a:r>
            <a:r>
              <a:rPr b="1" lang="en-US" sz="2900">
                <a:solidFill>
                  <a:schemeClr val="dk1"/>
                </a:solidFill>
                <a:latin typeface="Arial"/>
                <a:ea typeface="Arial"/>
                <a:cs typeface="Arial"/>
                <a:sym typeface="Arial"/>
              </a:rPr>
              <a:t>기획 배경</a:t>
            </a:r>
            <a:endParaRPr b="1" sz="29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5" name="Shape 1305"/>
        <p:cNvGrpSpPr/>
        <p:nvPr/>
      </p:nvGrpSpPr>
      <p:grpSpPr>
        <a:xfrm>
          <a:off x="0" y="0"/>
          <a:ext cx="0" cy="0"/>
          <a:chOff x="0" y="0"/>
          <a:chExt cx="0" cy="0"/>
        </a:xfrm>
      </p:grpSpPr>
      <p:pic>
        <p:nvPicPr>
          <p:cNvPr id="1306" name="Google Shape;1306;p62"/>
          <p:cNvPicPr preferRelativeResize="0"/>
          <p:nvPr/>
        </p:nvPicPr>
        <p:blipFill rotWithShape="1">
          <a:blip r:embed="rId3">
            <a:alphaModFix/>
          </a:blip>
          <a:srcRect b="0" l="0" r="0" t="0"/>
          <a:stretch/>
        </p:blipFill>
        <p:spPr>
          <a:xfrm>
            <a:off x="6374526" y="3249982"/>
            <a:ext cx="2957894" cy="997753"/>
          </a:xfrm>
          <a:prstGeom prst="rect">
            <a:avLst/>
          </a:prstGeom>
          <a:noFill/>
          <a:ln>
            <a:noFill/>
          </a:ln>
        </p:spPr>
      </p:pic>
      <p:pic>
        <p:nvPicPr>
          <p:cNvPr id="1307" name="Google Shape;1307;p62"/>
          <p:cNvPicPr preferRelativeResize="0"/>
          <p:nvPr/>
        </p:nvPicPr>
        <p:blipFill rotWithShape="1">
          <a:blip r:embed="rId4">
            <a:alphaModFix/>
          </a:blip>
          <a:srcRect b="0" l="0" r="0" t="0"/>
          <a:stretch/>
        </p:blipFill>
        <p:spPr>
          <a:xfrm>
            <a:off x="-3730851" y="2607647"/>
            <a:ext cx="2971429" cy="1658694"/>
          </a:xfrm>
          <a:prstGeom prst="rect">
            <a:avLst/>
          </a:prstGeom>
          <a:noFill/>
          <a:ln>
            <a:noFill/>
          </a:ln>
        </p:spPr>
      </p:pic>
      <p:pic>
        <p:nvPicPr>
          <p:cNvPr id="1308" name="Google Shape;1308;p62"/>
          <p:cNvPicPr preferRelativeResize="0"/>
          <p:nvPr/>
        </p:nvPicPr>
        <p:blipFill rotWithShape="1">
          <a:blip r:embed="rId5">
            <a:alphaModFix/>
          </a:blip>
          <a:srcRect b="23702" l="24519" r="24177" t="23925"/>
          <a:stretch/>
        </p:blipFill>
        <p:spPr>
          <a:xfrm>
            <a:off x="-3102051" y="5329868"/>
            <a:ext cx="2933930" cy="1219970"/>
          </a:xfrm>
          <a:prstGeom prst="rect">
            <a:avLst/>
          </a:prstGeom>
          <a:noFill/>
          <a:ln>
            <a:noFill/>
          </a:ln>
        </p:spPr>
      </p:pic>
      <p:pic>
        <p:nvPicPr>
          <p:cNvPr id="1309" name="Google Shape;1309;p62"/>
          <p:cNvPicPr preferRelativeResize="0"/>
          <p:nvPr/>
        </p:nvPicPr>
        <p:blipFill rotWithShape="1">
          <a:blip r:embed="rId6">
            <a:alphaModFix/>
          </a:blip>
          <a:srcRect b="0" l="0" r="0" t="0"/>
          <a:stretch/>
        </p:blipFill>
        <p:spPr>
          <a:xfrm>
            <a:off x="19524441" y="949014"/>
            <a:ext cx="2993651" cy="2728735"/>
          </a:xfrm>
          <a:prstGeom prst="rect">
            <a:avLst/>
          </a:prstGeom>
          <a:noFill/>
          <a:ln>
            <a:noFill/>
          </a:ln>
        </p:spPr>
      </p:pic>
      <p:pic>
        <p:nvPicPr>
          <p:cNvPr id="1310" name="Google Shape;1310;p62"/>
          <p:cNvPicPr preferRelativeResize="0"/>
          <p:nvPr/>
        </p:nvPicPr>
        <p:blipFill rotWithShape="1">
          <a:blip r:embed="rId7">
            <a:alphaModFix/>
          </a:blip>
          <a:srcRect b="0" l="0" r="0" t="0"/>
          <a:stretch/>
        </p:blipFill>
        <p:spPr>
          <a:xfrm>
            <a:off x="-3510178" y="2863880"/>
            <a:ext cx="1939913" cy="312373"/>
          </a:xfrm>
          <a:prstGeom prst="rect">
            <a:avLst/>
          </a:prstGeom>
          <a:noFill/>
          <a:ln>
            <a:noFill/>
          </a:ln>
        </p:spPr>
      </p:pic>
      <p:pic>
        <p:nvPicPr>
          <p:cNvPr id="1311" name="Google Shape;1311;p62"/>
          <p:cNvPicPr preferRelativeResize="0"/>
          <p:nvPr/>
        </p:nvPicPr>
        <p:blipFill rotWithShape="1">
          <a:blip r:embed="rId8">
            <a:alphaModFix/>
          </a:blip>
          <a:srcRect b="0" l="0" r="0" t="0"/>
          <a:stretch/>
        </p:blipFill>
        <p:spPr>
          <a:xfrm>
            <a:off x="-3419739" y="3235303"/>
            <a:ext cx="1456599" cy="260311"/>
          </a:xfrm>
          <a:prstGeom prst="rect">
            <a:avLst/>
          </a:prstGeom>
          <a:noFill/>
          <a:ln>
            <a:noFill/>
          </a:ln>
        </p:spPr>
      </p:pic>
      <p:pic>
        <p:nvPicPr>
          <p:cNvPr id="1312" name="Google Shape;1312;p62"/>
          <p:cNvPicPr preferRelativeResize="0"/>
          <p:nvPr/>
        </p:nvPicPr>
        <p:blipFill rotWithShape="1">
          <a:blip r:embed="rId9">
            <a:alphaModFix/>
          </a:blip>
          <a:srcRect b="0" l="0" r="0" t="0"/>
          <a:stretch/>
        </p:blipFill>
        <p:spPr>
          <a:xfrm>
            <a:off x="-1985242" y="3220066"/>
            <a:ext cx="979150" cy="275549"/>
          </a:xfrm>
          <a:prstGeom prst="rect">
            <a:avLst/>
          </a:prstGeom>
          <a:noFill/>
          <a:ln>
            <a:noFill/>
          </a:ln>
        </p:spPr>
      </p:pic>
      <p:pic>
        <p:nvPicPr>
          <p:cNvPr id="1313" name="Google Shape;1313;p62"/>
          <p:cNvPicPr preferRelativeResize="0"/>
          <p:nvPr/>
        </p:nvPicPr>
        <p:blipFill rotWithShape="1">
          <a:blip r:embed="rId10">
            <a:alphaModFix/>
          </a:blip>
          <a:srcRect b="0" l="0" r="0" t="0"/>
          <a:stretch/>
        </p:blipFill>
        <p:spPr>
          <a:xfrm>
            <a:off x="-3476883" y="3330539"/>
            <a:ext cx="28571" cy="28571"/>
          </a:xfrm>
          <a:prstGeom prst="rect">
            <a:avLst/>
          </a:prstGeom>
          <a:noFill/>
          <a:ln>
            <a:noFill/>
          </a:ln>
        </p:spPr>
      </p:pic>
      <p:pic>
        <p:nvPicPr>
          <p:cNvPr id="1314" name="Google Shape;1314;p62"/>
          <p:cNvPicPr preferRelativeResize="0"/>
          <p:nvPr/>
        </p:nvPicPr>
        <p:blipFill rotWithShape="1">
          <a:blip r:embed="rId11">
            <a:alphaModFix/>
          </a:blip>
          <a:srcRect b="0" l="0" r="0" t="0"/>
          <a:stretch/>
        </p:blipFill>
        <p:spPr>
          <a:xfrm>
            <a:off x="-3411670" y="3489878"/>
            <a:ext cx="1456599" cy="275549"/>
          </a:xfrm>
          <a:prstGeom prst="rect">
            <a:avLst/>
          </a:prstGeom>
          <a:noFill/>
          <a:ln>
            <a:noFill/>
          </a:ln>
        </p:spPr>
      </p:pic>
      <p:pic>
        <p:nvPicPr>
          <p:cNvPr id="1315" name="Google Shape;1315;p62"/>
          <p:cNvPicPr preferRelativeResize="0"/>
          <p:nvPr/>
        </p:nvPicPr>
        <p:blipFill rotWithShape="1">
          <a:blip r:embed="rId9">
            <a:alphaModFix/>
          </a:blip>
          <a:srcRect b="0" l="0" r="0" t="0"/>
          <a:stretch/>
        </p:blipFill>
        <p:spPr>
          <a:xfrm>
            <a:off x="-1977169" y="3489882"/>
            <a:ext cx="979150" cy="275549"/>
          </a:xfrm>
          <a:prstGeom prst="rect">
            <a:avLst/>
          </a:prstGeom>
          <a:noFill/>
          <a:ln>
            <a:noFill/>
          </a:ln>
        </p:spPr>
      </p:pic>
      <p:pic>
        <p:nvPicPr>
          <p:cNvPr id="1316" name="Google Shape;1316;p62"/>
          <p:cNvPicPr preferRelativeResize="0"/>
          <p:nvPr/>
        </p:nvPicPr>
        <p:blipFill rotWithShape="1">
          <a:blip r:embed="rId10">
            <a:alphaModFix/>
          </a:blip>
          <a:srcRect b="0" l="0" r="0" t="0"/>
          <a:stretch/>
        </p:blipFill>
        <p:spPr>
          <a:xfrm>
            <a:off x="-3468809" y="3600355"/>
            <a:ext cx="28571" cy="28571"/>
          </a:xfrm>
          <a:prstGeom prst="rect">
            <a:avLst/>
          </a:prstGeom>
          <a:noFill/>
          <a:ln>
            <a:noFill/>
          </a:ln>
        </p:spPr>
      </p:pic>
      <p:pic>
        <p:nvPicPr>
          <p:cNvPr id="1317" name="Google Shape;1317;p62"/>
          <p:cNvPicPr preferRelativeResize="0"/>
          <p:nvPr/>
        </p:nvPicPr>
        <p:blipFill rotWithShape="1">
          <a:blip r:embed="rId12">
            <a:alphaModFix/>
          </a:blip>
          <a:srcRect b="0" l="0" r="0" t="0"/>
          <a:stretch/>
        </p:blipFill>
        <p:spPr>
          <a:xfrm>
            <a:off x="-3411671" y="3759693"/>
            <a:ext cx="1315650" cy="260311"/>
          </a:xfrm>
          <a:prstGeom prst="rect">
            <a:avLst/>
          </a:prstGeom>
          <a:noFill/>
          <a:ln>
            <a:noFill/>
          </a:ln>
        </p:spPr>
      </p:pic>
      <p:pic>
        <p:nvPicPr>
          <p:cNvPr id="1318" name="Google Shape;1318;p62"/>
          <p:cNvPicPr preferRelativeResize="0"/>
          <p:nvPr/>
        </p:nvPicPr>
        <p:blipFill rotWithShape="1">
          <a:blip r:embed="rId13">
            <a:alphaModFix/>
          </a:blip>
          <a:srcRect b="0" l="0" r="0" t="0"/>
          <a:stretch/>
        </p:blipFill>
        <p:spPr>
          <a:xfrm>
            <a:off x="-1977166" y="3759694"/>
            <a:ext cx="605064" cy="275549"/>
          </a:xfrm>
          <a:prstGeom prst="rect">
            <a:avLst/>
          </a:prstGeom>
          <a:noFill/>
          <a:ln>
            <a:noFill/>
          </a:ln>
        </p:spPr>
      </p:pic>
      <p:pic>
        <p:nvPicPr>
          <p:cNvPr id="1319" name="Google Shape;1319;p62"/>
          <p:cNvPicPr preferRelativeResize="0"/>
          <p:nvPr/>
        </p:nvPicPr>
        <p:blipFill rotWithShape="1">
          <a:blip r:embed="rId10">
            <a:alphaModFix/>
          </a:blip>
          <a:srcRect b="0" l="0" r="0" t="0"/>
          <a:stretch/>
        </p:blipFill>
        <p:spPr>
          <a:xfrm>
            <a:off x="-3468809" y="3870166"/>
            <a:ext cx="28571" cy="28571"/>
          </a:xfrm>
          <a:prstGeom prst="rect">
            <a:avLst/>
          </a:prstGeom>
          <a:noFill/>
          <a:ln>
            <a:noFill/>
          </a:ln>
        </p:spPr>
      </p:pic>
      <p:pic>
        <p:nvPicPr>
          <p:cNvPr id="1320" name="Google Shape;1320;p62"/>
          <p:cNvPicPr preferRelativeResize="0"/>
          <p:nvPr/>
        </p:nvPicPr>
        <p:blipFill rotWithShape="1">
          <a:blip r:embed="rId14">
            <a:alphaModFix/>
          </a:blip>
          <a:srcRect b="0" l="0" r="0" t="0"/>
          <a:stretch/>
        </p:blipFill>
        <p:spPr>
          <a:xfrm>
            <a:off x="-4850798" y="6567206"/>
            <a:ext cx="4682677" cy="260311"/>
          </a:xfrm>
          <a:prstGeom prst="rect">
            <a:avLst/>
          </a:prstGeom>
          <a:noFill/>
          <a:ln>
            <a:noFill/>
          </a:ln>
        </p:spPr>
      </p:pic>
      <p:sp>
        <p:nvSpPr>
          <p:cNvPr id="1321" name="Google Shape;1321;p62"/>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322" name="Google Shape;1322;p62"/>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323" name="Google Shape;1323;p62"/>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324" name="Google Shape;1324;p62"/>
          <p:cNvSpPr/>
          <p:nvPr/>
        </p:nvSpPr>
        <p:spPr>
          <a:xfrm>
            <a:off x="1620706" y="3063009"/>
            <a:ext cx="15011400" cy="6248442"/>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62"/>
          <p:cNvSpPr/>
          <p:nvPr/>
        </p:nvSpPr>
        <p:spPr>
          <a:xfrm>
            <a:off x="1620706" y="3060209"/>
            <a:ext cx="15011400" cy="1074333"/>
          </a:xfrm>
          <a:prstGeom prst="rect">
            <a:avLst/>
          </a:prstGeom>
          <a:solidFill>
            <a:srgbClr val="EBEEF0"/>
          </a:solid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26" name="Google Shape;1326;p62"/>
          <p:cNvCxnSpPr/>
          <p:nvPr/>
        </p:nvCxnSpPr>
        <p:spPr>
          <a:xfrm>
            <a:off x="1620706" y="83200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1327" name="Google Shape;1327;p62"/>
          <p:cNvCxnSpPr/>
          <p:nvPr/>
        </p:nvCxnSpPr>
        <p:spPr>
          <a:xfrm>
            <a:off x="1612633" y="72532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1328" name="Google Shape;1328;p62"/>
          <p:cNvCxnSpPr/>
          <p:nvPr/>
        </p:nvCxnSpPr>
        <p:spPr>
          <a:xfrm rot="10800000">
            <a:off x="4860133" y="3047382"/>
            <a:ext cx="0" cy="6261407"/>
          </a:xfrm>
          <a:prstGeom prst="straightConnector1">
            <a:avLst/>
          </a:prstGeom>
          <a:noFill/>
          <a:ln cap="flat" cmpd="sng" w="28575">
            <a:solidFill>
              <a:srgbClr val="DEE6E8"/>
            </a:solidFill>
            <a:prstDash val="solid"/>
            <a:round/>
            <a:headEnd len="sm" w="sm" type="none"/>
            <a:tailEnd len="sm" w="sm" type="none"/>
          </a:ln>
        </p:spPr>
      </p:cxnSp>
      <p:cxnSp>
        <p:nvCxnSpPr>
          <p:cNvPr id="1329" name="Google Shape;1329;p62"/>
          <p:cNvCxnSpPr/>
          <p:nvPr/>
        </p:nvCxnSpPr>
        <p:spPr>
          <a:xfrm rot="10800000">
            <a:off x="7829982" y="3060209"/>
            <a:ext cx="0" cy="6261407"/>
          </a:xfrm>
          <a:prstGeom prst="straightConnector1">
            <a:avLst/>
          </a:prstGeom>
          <a:noFill/>
          <a:ln cap="flat" cmpd="sng" w="28575">
            <a:solidFill>
              <a:srgbClr val="DEE6E8"/>
            </a:solidFill>
            <a:prstDash val="solid"/>
            <a:round/>
            <a:headEnd len="sm" w="sm" type="none"/>
            <a:tailEnd len="sm" w="sm" type="none"/>
          </a:ln>
        </p:spPr>
      </p:cxnSp>
      <p:sp>
        <p:nvSpPr>
          <p:cNvPr id="1330" name="Google Shape;1330;p62"/>
          <p:cNvSpPr txBox="1"/>
          <p:nvPr/>
        </p:nvSpPr>
        <p:spPr>
          <a:xfrm>
            <a:off x="1812132" y="3296599"/>
            <a:ext cx="2209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83A1A9"/>
                </a:solidFill>
                <a:latin typeface="Arial"/>
                <a:ea typeface="Arial"/>
                <a:cs typeface="Arial"/>
                <a:sym typeface="Arial"/>
              </a:rPr>
              <a:t>프로젝트 기획 배경</a:t>
            </a:r>
            <a:endParaRPr sz="1800">
              <a:solidFill>
                <a:srgbClr val="83A1A9"/>
              </a:solidFill>
              <a:latin typeface="Arial"/>
              <a:ea typeface="Arial"/>
              <a:cs typeface="Arial"/>
              <a:sym typeface="Arial"/>
            </a:endParaRPr>
          </a:p>
        </p:txBody>
      </p:sp>
      <p:sp>
        <p:nvSpPr>
          <p:cNvPr id="1331" name="Google Shape;1331;p62"/>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데이터 </a:t>
            </a:r>
            <a:r>
              <a:rPr b="1" lang="en-US" sz="3200">
                <a:solidFill>
                  <a:srgbClr val="A69685"/>
                </a:solidFill>
                <a:latin typeface="Arial"/>
                <a:ea typeface="Arial"/>
                <a:cs typeface="Arial"/>
                <a:sym typeface="Arial"/>
              </a:rPr>
              <a:t>전처리</a:t>
            </a:r>
            <a:endParaRPr b="1" sz="3200">
              <a:solidFill>
                <a:srgbClr val="A69685"/>
              </a:solidFill>
              <a:latin typeface="Arial"/>
              <a:ea typeface="Arial"/>
              <a:cs typeface="Arial"/>
              <a:sym typeface="Arial"/>
            </a:endParaRPr>
          </a:p>
        </p:txBody>
      </p:sp>
      <p:sp>
        <p:nvSpPr>
          <p:cNvPr id="1332" name="Google Shape;1332;p62"/>
          <p:cNvSpPr txBox="1"/>
          <p:nvPr/>
        </p:nvSpPr>
        <p:spPr>
          <a:xfrm>
            <a:off x="620036" y="1138221"/>
            <a:ext cx="1544149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83252"/>
                </a:solidFill>
                <a:latin typeface="Arial"/>
                <a:ea typeface="Arial"/>
                <a:cs typeface="Arial"/>
                <a:sym typeface="Arial"/>
              </a:rPr>
              <a:t>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a:t>
            </a:r>
            <a:endParaRPr sz="2000">
              <a:solidFill>
                <a:srgbClr val="28325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6" name="Shape 1336"/>
        <p:cNvGrpSpPr/>
        <p:nvPr/>
      </p:nvGrpSpPr>
      <p:grpSpPr>
        <a:xfrm>
          <a:off x="0" y="0"/>
          <a:ext cx="0" cy="0"/>
          <a:chOff x="0" y="0"/>
          <a:chExt cx="0" cy="0"/>
        </a:xfrm>
      </p:grpSpPr>
      <p:pic>
        <p:nvPicPr>
          <p:cNvPr id="1337" name="Google Shape;1337;p63"/>
          <p:cNvPicPr preferRelativeResize="0"/>
          <p:nvPr/>
        </p:nvPicPr>
        <p:blipFill rotWithShape="1">
          <a:blip r:embed="rId3">
            <a:alphaModFix/>
          </a:blip>
          <a:srcRect b="0" l="0" r="0" t="0"/>
          <a:stretch/>
        </p:blipFill>
        <p:spPr>
          <a:xfrm>
            <a:off x="7603331" y="5500687"/>
            <a:ext cx="228040" cy="228040"/>
          </a:xfrm>
          <a:prstGeom prst="rect">
            <a:avLst/>
          </a:prstGeom>
          <a:noFill/>
          <a:ln>
            <a:noFill/>
          </a:ln>
        </p:spPr>
      </p:pic>
      <p:pic>
        <p:nvPicPr>
          <p:cNvPr id="1338" name="Google Shape;1338;p63"/>
          <p:cNvPicPr preferRelativeResize="0"/>
          <p:nvPr/>
        </p:nvPicPr>
        <p:blipFill rotWithShape="1">
          <a:blip r:embed="rId4">
            <a:alphaModFix/>
          </a:blip>
          <a:srcRect b="0" l="0" r="0" t="0"/>
          <a:stretch/>
        </p:blipFill>
        <p:spPr>
          <a:xfrm>
            <a:off x="6665659" y="3418366"/>
            <a:ext cx="3772260" cy="401362"/>
          </a:xfrm>
          <a:prstGeom prst="rect">
            <a:avLst/>
          </a:prstGeom>
          <a:noFill/>
          <a:ln>
            <a:noFill/>
          </a:ln>
        </p:spPr>
      </p:pic>
      <p:pic>
        <p:nvPicPr>
          <p:cNvPr id="1339" name="Google Shape;1339;p63"/>
          <p:cNvPicPr preferRelativeResize="0"/>
          <p:nvPr/>
        </p:nvPicPr>
        <p:blipFill rotWithShape="1">
          <a:blip r:embed="rId5">
            <a:alphaModFix/>
          </a:blip>
          <a:srcRect b="0" l="0" r="0" t="0"/>
          <a:stretch/>
        </p:blipFill>
        <p:spPr>
          <a:xfrm>
            <a:off x="6677089" y="3255830"/>
            <a:ext cx="3563465" cy="245708"/>
          </a:xfrm>
          <a:prstGeom prst="rect">
            <a:avLst/>
          </a:prstGeom>
          <a:noFill/>
          <a:ln>
            <a:noFill/>
          </a:ln>
        </p:spPr>
      </p:pic>
      <p:pic>
        <p:nvPicPr>
          <p:cNvPr id="1340" name="Google Shape;1340;p63"/>
          <p:cNvPicPr preferRelativeResize="0"/>
          <p:nvPr/>
        </p:nvPicPr>
        <p:blipFill rotWithShape="1">
          <a:blip r:embed="rId6">
            <a:alphaModFix/>
          </a:blip>
          <a:srcRect b="0" l="0" r="0" t="0"/>
          <a:stretch/>
        </p:blipFill>
        <p:spPr>
          <a:xfrm>
            <a:off x="8677677" y="4726470"/>
            <a:ext cx="950046" cy="774216"/>
          </a:xfrm>
          <a:prstGeom prst="rect">
            <a:avLst/>
          </a:prstGeom>
          <a:noFill/>
          <a:ln>
            <a:noFill/>
          </a:ln>
        </p:spPr>
      </p:pic>
      <p:pic>
        <p:nvPicPr>
          <p:cNvPr id="1341" name="Google Shape;1341;p63"/>
          <p:cNvPicPr preferRelativeResize="0"/>
          <p:nvPr/>
        </p:nvPicPr>
        <p:blipFill rotWithShape="1">
          <a:blip r:embed="rId7">
            <a:alphaModFix/>
          </a:blip>
          <a:srcRect b="0" l="0" r="0" t="0"/>
          <a:stretch/>
        </p:blipFill>
        <p:spPr>
          <a:xfrm>
            <a:off x="6357017" y="4648261"/>
            <a:ext cx="645334" cy="833378"/>
          </a:xfrm>
          <a:prstGeom prst="rect">
            <a:avLst/>
          </a:prstGeom>
          <a:noFill/>
          <a:ln>
            <a:noFill/>
          </a:ln>
        </p:spPr>
      </p:pic>
      <p:pic>
        <p:nvPicPr>
          <p:cNvPr id="1342" name="Google Shape;1342;p63"/>
          <p:cNvPicPr preferRelativeResize="0"/>
          <p:nvPr/>
        </p:nvPicPr>
        <p:blipFill rotWithShape="1">
          <a:blip r:embed="rId8">
            <a:alphaModFix/>
          </a:blip>
          <a:srcRect b="0" l="0" r="0" t="0"/>
          <a:stretch/>
        </p:blipFill>
        <p:spPr>
          <a:xfrm>
            <a:off x="11027615" y="4646664"/>
            <a:ext cx="807025" cy="836572"/>
          </a:xfrm>
          <a:prstGeom prst="rect">
            <a:avLst/>
          </a:prstGeom>
          <a:noFill/>
          <a:ln>
            <a:noFill/>
          </a:ln>
        </p:spPr>
      </p:pic>
      <p:pic>
        <p:nvPicPr>
          <p:cNvPr id="1343" name="Google Shape;1343;p63"/>
          <p:cNvPicPr preferRelativeResize="0"/>
          <p:nvPr/>
        </p:nvPicPr>
        <p:blipFill rotWithShape="1">
          <a:blip r:embed="rId9">
            <a:alphaModFix/>
          </a:blip>
          <a:srcRect b="0" l="0" r="0" t="0"/>
          <a:stretch/>
        </p:blipFill>
        <p:spPr>
          <a:xfrm>
            <a:off x="6118719" y="5441192"/>
            <a:ext cx="1070604" cy="405133"/>
          </a:xfrm>
          <a:prstGeom prst="rect">
            <a:avLst/>
          </a:prstGeom>
          <a:noFill/>
          <a:ln>
            <a:noFill/>
          </a:ln>
        </p:spPr>
      </p:pic>
      <p:pic>
        <p:nvPicPr>
          <p:cNvPr id="1344" name="Google Shape;1344;p63"/>
          <p:cNvPicPr preferRelativeResize="0"/>
          <p:nvPr/>
        </p:nvPicPr>
        <p:blipFill rotWithShape="1">
          <a:blip r:embed="rId10">
            <a:alphaModFix/>
          </a:blip>
          <a:srcRect b="0" l="0" r="0" t="0"/>
          <a:stretch/>
        </p:blipFill>
        <p:spPr>
          <a:xfrm>
            <a:off x="7348501" y="5151456"/>
            <a:ext cx="868744" cy="113917"/>
          </a:xfrm>
          <a:prstGeom prst="rect">
            <a:avLst/>
          </a:prstGeom>
          <a:noFill/>
          <a:ln>
            <a:noFill/>
          </a:ln>
        </p:spPr>
      </p:pic>
      <p:pic>
        <p:nvPicPr>
          <p:cNvPr id="1345" name="Google Shape;1345;p63"/>
          <p:cNvPicPr preferRelativeResize="0"/>
          <p:nvPr/>
        </p:nvPicPr>
        <p:blipFill rotWithShape="1">
          <a:blip r:embed="rId11">
            <a:alphaModFix/>
          </a:blip>
          <a:srcRect b="0" l="0" r="0" t="0"/>
          <a:stretch/>
        </p:blipFill>
        <p:spPr>
          <a:xfrm>
            <a:off x="9998198" y="5151456"/>
            <a:ext cx="791573" cy="113917"/>
          </a:xfrm>
          <a:prstGeom prst="rect">
            <a:avLst/>
          </a:prstGeom>
          <a:noFill/>
          <a:ln>
            <a:noFill/>
          </a:ln>
        </p:spPr>
      </p:pic>
      <p:pic>
        <p:nvPicPr>
          <p:cNvPr id="1346" name="Google Shape;1346;p63"/>
          <p:cNvPicPr preferRelativeResize="0"/>
          <p:nvPr/>
        </p:nvPicPr>
        <p:blipFill rotWithShape="1">
          <a:blip r:embed="rId12">
            <a:alphaModFix/>
          </a:blip>
          <a:srcRect b="0" l="0" r="0" t="0"/>
          <a:stretch/>
        </p:blipFill>
        <p:spPr>
          <a:xfrm>
            <a:off x="7202557" y="5246322"/>
            <a:ext cx="959051" cy="241740"/>
          </a:xfrm>
          <a:prstGeom prst="rect">
            <a:avLst/>
          </a:prstGeom>
          <a:noFill/>
          <a:ln>
            <a:noFill/>
          </a:ln>
        </p:spPr>
      </p:pic>
      <p:pic>
        <p:nvPicPr>
          <p:cNvPr id="1347" name="Google Shape;1347;p63"/>
          <p:cNvPicPr preferRelativeResize="0"/>
          <p:nvPr/>
        </p:nvPicPr>
        <p:blipFill rotWithShape="1">
          <a:blip r:embed="rId13">
            <a:alphaModFix/>
          </a:blip>
          <a:srcRect b="0" l="0" r="0" t="0"/>
          <a:stretch/>
        </p:blipFill>
        <p:spPr>
          <a:xfrm>
            <a:off x="7617651" y="4711674"/>
            <a:ext cx="427442" cy="332268"/>
          </a:xfrm>
          <a:prstGeom prst="rect">
            <a:avLst/>
          </a:prstGeom>
          <a:noFill/>
          <a:ln>
            <a:noFill/>
          </a:ln>
        </p:spPr>
      </p:pic>
      <p:pic>
        <p:nvPicPr>
          <p:cNvPr id="1348" name="Google Shape;1348;p63"/>
          <p:cNvPicPr preferRelativeResize="0"/>
          <p:nvPr/>
        </p:nvPicPr>
        <p:blipFill rotWithShape="1">
          <a:blip r:embed="rId14">
            <a:alphaModFix/>
          </a:blip>
          <a:srcRect b="0" l="0" r="0" t="0"/>
          <a:stretch/>
        </p:blipFill>
        <p:spPr>
          <a:xfrm>
            <a:off x="9821416" y="5246322"/>
            <a:ext cx="944893" cy="241740"/>
          </a:xfrm>
          <a:prstGeom prst="rect">
            <a:avLst/>
          </a:prstGeom>
          <a:noFill/>
          <a:ln>
            <a:noFill/>
          </a:ln>
        </p:spPr>
      </p:pic>
      <p:pic>
        <p:nvPicPr>
          <p:cNvPr id="1349" name="Google Shape;1349;p63"/>
          <p:cNvPicPr preferRelativeResize="0"/>
          <p:nvPr/>
        </p:nvPicPr>
        <p:blipFill rotWithShape="1">
          <a:blip r:embed="rId15">
            <a:alphaModFix/>
          </a:blip>
          <a:srcRect b="0" l="0" r="0" t="0"/>
          <a:stretch/>
        </p:blipFill>
        <p:spPr>
          <a:xfrm>
            <a:off x="8609063" y="5512646"/>
            <a:ext cx="886418" cy="241740"/>
          </a:xfrm>
          <a:prstGeom prst="rect">
            <a:avLst/>
          </a:prstGeom>
          <a:noFill/>
          <a:ln>
            <a:noFill/>
          </a:ln>
        </p:spPr>
      </p:pic>
      <p:pic>
        <p:nvPicPr>
          <p:cNvPr id="1350" name="Google Shape;1350;p63"/>
          <p:cNvPicPr preferRelativeResize="0"/>
          <p:nvPr/>
        </p:nvPicPr>
        <p:blipFill rotWithShape="1">
          <a:blip r:embed="rId16">
            <a:alphaModFix/>
          </a:blip>
          <a:srcRect b="0" l="0" r="0" t="0"/>
          <a:stretch/>
        </p:blipFill>
        <p:spPr>
          <a:xfrm>
            <a:off x="10870159" y="5599599"/>
            <a:ext cx="868641" cy="241740"/>
          </a:xfrm>
          <a:prstGeom prst="rect">
            <a:avLst/>
          </a:prstGeom>
          <a:noFill/>
          <a:ln>
            <a:noFill/>
          </a:ln>
        </p:spPr>
      </p:pic>
      <p:grpSp>
        <p:nvGrpSpPr>
          <p:cNvPr id="1351" name="Google Shape;1351;p63"/>
          <p:cNvGrpSpPr/>
          <p:nvPr/>
        </p:nvGrpSpPr>
        <p:grpSpPr>
          <a:xfrm>
            <a:off x="6613203" y="4012911"/>
            <a:ext cx="4849671" cy="328927"/>
            <a:chOff x="1241454" y="7364150"/>
            <a:chExt cx="4849671" cy="328927"/>
          </a:xfrm>
        </p:grpSpPr>
        <p:pic>
          <p:nvPicPr>
            <p:cNvPr id="1352" name="Google Shape;1352;p63"/>
            <p:cNvPicPr preferRelativeResize="0"/>
            <p:nvPr/>
          </p:nvPicPr>
          <p:blipFill rotWithShape="1">
            <a:blip r:embed="rId17">
              <a:alphaModFix/>
            </a:blip>
            <a:srcRect b="0" l="0" r="0" t="0"/>
            <a:stretch/>
          </p:blipFill>
          <p:spPr>
            <a:xfrm rot="5400000">
              <a:off x="1151707" y="7489413"/>
              <a:ext cx="293411" cy="113917"/>
            </a:xfrm>
            <a:prstGeom prst="rect">
              <a:avLst/>
            </a:prstGeom>
            <a:noFill/>
            <a:ln>
              <a:noFill/>
            </a:ln>
          </p:spPr>
        </p:pic>
        <p:pic>
          <p:nvPicPr>
            <p:cNvPr id="1353" name="Google Shape;1353;p63"/>
            <p:cNvPicPr preferRelativeResize="0"/>
            <p:nvPr/>
          </p:nvPicPr>
          <p:blipFill rotWithShape="1">
            <a:blip r:embed="rId18">
              <a:alphaModFix/>
            </a:blip>
            <a:srcRect b="0" l="0" r="0" t="0"/>
            <a:stretch/>
          </p:blipFill>
          <p:spPr>
            <a:xfrm>
              <a:off x="1291540" y="7364150"/>
              <a:ext cx="4761489" cy="76190"/>
            </a:xfrm>
            <a:prstGeom prst="rect">
              <a:avLst/>
            </a:prstGeom>
            <a:noFill/>
            <a:ln>
              <a:noFill/>
            </a:ln>
          </p:spPr>
        </p:pic>
        <p:pic>
          <p:nvPicPr>
            <p:cNvPr id="1354" name="Google Shape;1354;p63"/>
            <p:cNvPicPr preferRelativeResize="0"/>
            <p:nvPr/>
          </p:nvPicPr>
          <p:blipFill rotWithShape="1">
            <a:blip r:embed="rId19">
              <a:alphaModFix/>
            </a:blip>
            <a:srcRect b="0" l="0" r="0" t="0"/>
            <a:stretch/>
          </p:blipFill>
          <p:spPr>
            <a:xfrm rot="5400000">
              <a:off x="5904895" y="7506847"/>
              <a:ext cx="296270" cy="76190"/>
            </a:xfrm>
            <a:prstGeom prst="rect">
              <a:avLst/>
            </a:prstGeom>
            <a:noFill/>
            <a:ln>
              <a:noFill/>
            </a:ln>
          </p:spPr>
        </p:pic>
      </p:grpSp>
      <p:grpSp>
        <p:nvGrpSpPr>
          <p:cNvPr id="1355" name="Google Shape;1355;p63"/>
          <p:cNvGrpSpPr/>
          <p:nvPr/>
        </p:nvGrpSpPr>
        <p:grpSpPr>
          <a:xfrm>
            <a:off x="6591358" y="6033265"/>
            <a:ext cx="4849671" cy="328926"/>
            <a:chOff x="1219609" y="9384504"/>
            <a:chExt cx="4849671" cy="328926"/>
          </a:xfrm>
        </p:grpSpPr>
        <p:pic>
          <p:nvPicPr>
            <p:cNvPr id="1356" name="Google Shape;1356;p63"/>
            <p:cNvPicPr preferRelativeResize="0"/>
            <p:nvPr/>
          </p:nvPicPr>
          <p:blipFill rotWithShape="1">
            <a:blip r:embed="rId20">
              <a:alphaModFix/>
            </a:blip>
            <a:srcRect b="0" l="0" r="0" t="0"/>
            <a:stretch/>
          </p:blipFill>
          <p:spPr>
            <a:xfrm rot="-5400000">
              <a:off x="5865616" y="9474251"/>
              <a:ext cx="293411" cy="113917"/>
            </a:xfrm>
            <a:prstGeom prst="rect">
              <a:avLst/>
            </a:prstGeom>
            <a:noFill/>
            <a:ln>
              <a:noFill/>
            </a:ln>
          </p:spPr>
        </p:pic>
        <p:pic>
          <p:nvPicPr>
            <p:cNvPr id="1357" name="Google Shape;1357;p63"/>
            <p:cNvPicPr preferRelativeResize="0"/>
            <p:nvPr/>
          </p:nvPicPr>
          <p:blipFill rotWithShape="1">
            <a:blip r:embed="rId21">
              <a:alphaModFix/>
            </a:blip>
            <a:srcRect b="0" l="0" r="0" t="0"/>
            <a:stretch/>
          </p:blipFill>
          <p:spPr>
            <a:xfrm rot="10800000">
              <a:off x="1257704" y="9637240"/>
              <a:ext cx="4761489" cy="76190"/>
            </a:xfrm>
            <a:prstGeom prst="rect">
              <a:avLst/>
            </a:prstGeom>
            <a:noFill/>
            <a:ln>
              <a:noFill/>
            </a:ln>
          </p:spPr>
        </p:pic>
        <p:pic>
          <p:nvPicPr>
            <p:cNvPr id="1358" name="Google Shape;1358;p63"/>
            <p:cNvPicPr preferRelativeResize="0"/>
            <p:nvPr/>
          </p:nvPicPr>
          <p:blipFill rotWithShape="1">
            <a:blip r:embed="rId22">
              <a:alphaModFix/>
            </a:blip>
            <a:srcRect b="0" l="0" r="0" t="0"/>
            <a:stretch/>
          </p:blipFill>
          <p:spPr>
            <a:xfrm rot="-5400000">
              <a:off x="1109569" y="9494544"/>
              <a:ext cx="296270" cy="76190"/>
            </a:xfrm>
            <a:prstGeom prst="rect">
              <a:avLst/>
            </a:prstGeom>
            <a:noFill/>
            <a:ln>
              <a:noFill/>
            </a:ln>
          </p:spPr>
        </p:pic>
      </p:grpSp>
      <p:pic>
        <p:nvPicPr>
          <p:cNvPr id="1359" name="Google Shape;1359;p63"/>
          <p:cNvPicPr preferRelativeResize="0"/>
          <p:nvPr/>
        </p:nvPicPr>
        <p:blipFill rotWithShape="1">
          <a:blip r:embed="rId23">
            <a:alphaModFix/>
          </a:blip>
          <a:srcRect b="0" l="0" r="0" t="0"/>
          <a:stretch/>
        </p:blipFill>
        <p:spPr>
          <a:xfrm>
            <a:off x="10246930" y="4745380"/>
            <a:ext cx="427442" cy="332268"/>
          </a:xfrm>
          <a:prstGeom prst="rect">
            <a:avLst/>
          </a:prstGeom>
          <a:noFill/>
          <a:ln>
            <a:noFill/>
          </a:ln>
        </p:spPr>
      </p:pic>
      <p:pic>
        <p:nvPicPr>
          <p:cNvPr id="1360" name="Google Shape;1360;p63"/>
          <p:cNvPicPr preferRelativeResize="0"/>
          <p:nvPr/>
        </p:nvPicPr>
        <p:blipFill rotWithShape="1">
          <a:blip r:embed="rId24">
            <a:alphaModFix/>
          </a:blip>
          <a:srcRect b="0" l="0" r="0" t="0"/>
          <a:stretch/>
        </p:blipFill>
        <p:spPr>
          <a:xfrm>
            <a:off x="8188093" y="3869311"/>
            <a:ext cx="1929214" cy="287198"/>
          </a:xfrm>
          <a:prstGeom prst="rect">
            <a:avLst/>
          </a:prstGeom>
          <a:noFill/>
          <a:ln>
            <a:noFill/>
          </a:ln>
        </p:spPr>
      </p:pic>
      <p:pic>
        <p:nvPicPr>
          <p:cNvPr id="1361" name="Google Shape;1361;p63"/>
          <p:cNvPicPr preferRelativeResize="0"/>
          <p:nvPr/>
        </p:nvPicPr>
        <p:blipFill rotWithShape="1">
          <a:blip r:embed="rId25">
            <a:alphaModFix/>
          </a:blip>
          <a:srcRect b="0" l="0" r="0" t="0"/>
          <a:stretch/>
        </p:blipFill>
        <p:spPr>
          <a:xfrm>
            <a:off x="7815806" y="3898629"/>
            <a:ext cx="1554032" cy="241264"/>
          </a:xfrm>
          <a:prstGeom prst="rect">
            <a:avLst/>
          </a:prstGeom>
          <a:noFill/>
          <a:ln>
            <a:noFill/>
          </a:ln>
        </p:spPr>
      </p:pic>
      <p:pic>
        <p:nvPicPr>
          <p:cNvPr id="1362" name="Google Shape;1362;p63"/>
          <p:cNvPicPr preferRelativeResize="0"/>
          <p:nvPr/>
        </p:nvPicPr>
        <p:blipFill rotWithShape="1">
          <a:blip r:embed="rId26">
            <a:alphaModFix/>
          </a:blip>
          <a:srcRect b="0" l="0" r="0" t="0"/>
          <a:stretch/>
        </p:blipFill>
        <p:spPr>
          <a:xfrm>
            <a:off x="8178569" y="6197727"/>
            <a:ext cx="1929214" cy="287198"/>
          </a:xfrm>
          <a:prstGeom prst="rect">
            <a:avLst/>
          </a:prstGeom>
          <a:noFill/>
          <a:ln>
            <a:noFill/>
          </a:ln>
        </p:spPr>
      </p:pic>
      <p:pic>
        <p:nvPicPr>
          <p:cNvPr id="1363" name="Google Shape;1363;p63"/>
          <p:cNvPicPr preferRelativeResize="0"/>
          <p:nvPr/>
        </p:nvPicPr>
        <p:blipFill rotWithShape="1">
          <a:blip r:embed="rId27">
            <a:alphaModFix/>
          </a:blip>
          <a:srcRect b="0" l="0" r="0" t="0"/>
          <a:stretch/>
        </p:blipFill>
        <p:spPr>
          <a:xfrm>
            <a:off x="7806283" y="6216285"/>
            <a:ext cx="1927039" cy="252057"/>
          </a:xfrm>
          <a:prstGeom prst="rect">
            <a:avLst/>
          </a:prstGeom>
          <a:noFill/>
          <a:ln>
            <a:noFill/>
          </a:ln>
        </p:spPr>
      </p:pic>
      <p:pic>
        <p:nvPicPr>
          <p:cNvPr id="1364" name="Google Shape;1364;p63"/>
          <p:cNvPicPr preferRelativeResize="0"/>
          <p:nvPr/>
        </p:nvPicPr>
        <p:blipFill rotWithShape="1">
          <a:blip r:embed="rId28">
            <a:alphaModFix/>
          </a:blip>
          <a:srcRect b="0" l="0" r="0" t="0"/>
          <a:stretch/>
        </p:blipFill>
        <p:spPr>
          <a:xfrm>
            <a:off x="7555652" y="5523545"/>
            <a:ext cx="245661" cy="193011"/>
          </a:xfrm>
          <a:prstGeom prst="rect">
            <a:avLst/>
          </a:prstGeom>
          <a:noFill/>
          <a:ln>
            <a:noFill/>
          </a:ln>
        </p:spPr>
      </p:pic>
      <p:pic>
        <p:nvPicPr>
          <p:cNvPr id="1365" name="Google Shape;1365;p63"/>
          <p:cNvPicPr preferRelativeResize="0"/>
          <p:nvPr/>
        </p:nvPicPr>
        <p:blipFill rotWithShape="1">
          <a:blip r:embed="rId29">
            <a:alphaModFix/>
          </a:blip>
          <a:srcRect b="0" l="0" r="0" t="0"/>
          <a:stretch/>
        </p:blipFill>
        <p:spPr>
          <a:xfrm>
            <a:off x="10273614" y="5476112"/>
            <a:ext cx="228040" cy="228040"/>
          </a:xfrm>
          <a:prstGeom prst="rect">
            <a:avLst/>
          </a:prstGeom>
          <a:noFill/>
          <a:ln>
            <a:noFill/>
          </a:ln>
        </p:spPr>
      </p:pic>
      <p:pic>
        <p:nvPicPr>
          <p:cNvPr id="1366" name="Google Shape;1366;p63"/>
          <p:cNvPicPr preferRelativeResize="0"/>
          <p:nvPr/>
        </p:nvPicPr>
        <p:blipFill rotWithShape="1">
          <a:blip r:embed="rId30">
            <a:alphaModFix/>
          </a:blip>
          <a:srcRect b="0" l="0" r="0" t="0"/>
          <a:stretch/>
        </p:blipFill>
        <p:spPr>
          <a:xfrm>
            <a:off x="10225929" y="5491986"/>
            <a:ext cx="240988" cy="194916"/>
          </a:xfrm>
          <a:prstGeom prst="rect">
            <a:avLst/>
          </a:prstGeom>
          <a:noFill/>
          <a:ln>
            <a:noFill/>
          </a:ln>
        </p:spPr>
      </p:pic>
      <p:pic>
        <p:nvPicPr>
          <p:cNvPr id="1367" name="Google Shape;1367;p63"/>
          <p:cNvPicPr preferRelativeResize="0"/>
          <p:nvPr/>
        </p:nvPicPr>
        <p:blipFill rotWithShape="1">
          <a:blip r:embed="rId29">
            <a:alphaModFix/>
          </a:blip>
          <a:srcRect b="0" l="0" r="0" t="0"/>
          <a:stretch/>
        </p:blipFill>
        <p:spPr>
          <a:xfrm>
            <a:off x="9038685" y="4177374"/>
            <a:ext cx="228040" cy="228040"/>
          </a:xfrm>
          <a:prstGeom prst="rect">
            <a:avLst/>
          </a:prstGeom>
          <a:noFill/>
          <a:ln>
            <a:noFill/>
          </a:ln>
        </p:spPr>
      </p:pic>
      <p:pic>
        <p:nvPicPr>
          <p:cNvPr id="1368" name="Google Shape;1368;p63"/>
          <p:cNvPicPr preferRelativeResize="0"/>
          <p:nvPr/>
        </p:nvPicPr>
        <p:blipFill rotWithShape="1">
          <a:blip r:embed="rId31">
            <a:alphaModFix/>
          </a:blip>
          <a:srcRect b="0" l="0" r="0" t="0"/>
          <a:stretch/>
        </p:blipFill>
        <p:spPr>
          <a:xfrm>
            <a:off x="8990996" y="4193246"/>
            <a:ext cx="239972" cy="194916"/>
          </a:xfrm>
          <a:prstGeom prst="rect">
            <a:avLst/>
          </a:prstGeom>
          <a:noFill/>
          <a:ln>
            <a:noFill/>
          </a:ln>
        </p:spPr>
      </p:pic>
      <p:pic>
        <p:nvPicPr>
          <p:cNvPr id="1369" name="Google Shape;1369;p63"/>
          <p:cNvPicPr preferRelativeResize="0"/>
          <p:nvPr/>
        </p:nvPicPr>
        <p:blipFill rotWithShape="1">
          <a:blip r:embed="rId29">
            <a:alphaModFix/>
          </a:blip>
          <a:srcRect b="0" l="0" r="0" t="0"/>
          <a:stretch/>
        </p:blipFill>
        <p:spPr>
          <a:xfrm>
            <a:off x="9038685" y="5938291"/>
            <a:ext cx="228040" cy="228040"/>
          </a:xfrm>
          <a:prstGeom prst="rect">
            <a:avLst/>
          </a:prstGeom>
          <a:noFill/>
          <a:ln>
            <a:noFill/>
          </a:ln>
        </p:spPr>
      </p:pic>
      <p:pic>
        <p:nvPicPr>
          <p:cNvPr id="1370" name="Google Shape;1370;p63"/>
          <p:cNvPicPr preferRelativeResize="0"/>
          <p:nvPr/>
        </p:nvPicPr>
        <p:blipFill rotWithShape="1">
          <a:blip r:embed="rId32">
            <a:alphaModFix/>
          </a:blip>
          <a:srcRect b="0" l="0" r="0" t="0"/>
          <a:stretch/>
        </p:blipFill>
        <p:spPr>
          <a:xfrm>
            <a:off x="8990996" y="5954170"/>
            <a:ext cx="239464" cy="194916"/>
          </a:xfrm>
          <a:prstGeom prst="rect">
            <a:avLst/>
          </a:prstGeom>
          <a:noFill/>
          <a:ln>
            <a:noFill/>
          </a:ln>
        </p:spPr>
      </p:pic>
      <p:sp>
        <p:nvSpPr>
          <p:cNvPr id="1371" name="Google Shape;1371;p6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372" name="Google Shape;1372;p6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373" name="Google Shape;1373;p6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374" name="Google Shape;1374;p63"/>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프로젝트 </a:t>
            </a:r>
            <a:r>
              <a:rPr b="1" lang="en-US" sz="3200">
                <a:solidFill>
                  <a:srgbClr val="A69685"/>
                </a:solidFill>
                <a:latin typeface="Arial"/>
                <a:ea typeface="Arial"/>
                <a:cs typeface="Arial"/>
                <a:sym typeface="Arial"/>
              </a:rPr>
              <a:t>기획 배경</a:t>
            </a:r>
            <a:endParaRPr b="1" sz="3200">
              <a:solidFill>
                <a:srgbClr val="A69685"/>
              </a:solidFill>
              <a:latin typeface="Arial"/>
              <a:ea typeface="Arial"/>
              <a:cs typeface="Arial"/>
              <a:sym typeface="Arial"/>
            </a:endParaRPr>
          </a:p>
        </p:txBody>
      </p:sp>
      <p:sp>
        <p:nvSpPr>
          <p:cNvPr id="1375" name="Google Shape;1375;p63"/>
          <p:cNvSpPr txBox="1"/>
          <p:nvPr/>
        </p:nvSpPr>
        <p:spPr>
          <a:xfrm>
            <a:off x="620036" y="1138221"/>
            <a:ext cx="1179444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a:t>
            </a:r>
            <a:endParaRPr sz="1800">
              <a:solidFill>
                <a:srgbClr val="283252"/>
              </a:solidFill>
              <a:latin typeface="Arial"/>
              <a:ea typeface="Arial"/>
              <a:cs typeface="Arial"/>
              <a:sym typeface="Arial"/>
            </a:endParaRPr>
          </a:p>
        </p:txBody>
      </p:sp>
      <p:pic>
        <p:nvPicPr>
          <p:cNvPr id="1376" name="Google Shape;1376;p63"/>
          <p:cNvPicPr preferRelativeResize="0"/>
          <p:nvPr/>
        </p:nvPicPr>
        <p:blipFill rotWithShape="1">
          <a:blip r:embed="rId33">
            <a:alphaModFix/>
          </a:blip>
          <a:srcRect b="0" l="0" r="0" t="0"/>
          <a:stretch/>
        </p:blipFill>
        <p:spPr>
          <a:xfrm>
            <a:off x="-3826669" y="3557484"/>
            <a:ext cx="2971429" cy="1658694"/>
          </a:xfrm>
          <a:prstGeom prst="rect">
            <a:avLst/>
          </a:prstGeom>
          <a:noFill/>
          <a:ln>
            <a:noFill/>
          </a:ln>
        </p:spPr>
      </p:pic>
      <p:pic>
        <p:nvPicPr>
          <p:cNvPr id="1377" name="Google Shape;1377;p63"/>
          <p:cNvPicPr preferRelativeResize="0"/>
          <p:nvPr/>
        </p:nvPicPr>
        <p:blipFill rotWithShape="1">
          <a:blip r:embed="rId34">
            <a:alphaModFix/>
          </a:blip>
          <a:srcRect b="0" l="0" r="0" t="0"/>
          <a:stretch/>
        </p:blipFill>
        <p:spPr>
          <a:xfrm>
            <a:off x="-3605996" y="3813717"/>
            <a:ext cx="1939913" cy="312373"/>
          </a:xfrm>
          <a:prstGeom prst="rect">
            <a:avLst/>
          </a:prstGeom>
          <a:noFill/>
          <a:ln>
            <a:noFill/>
          </a:ln>
        </p:spPr>
      </p:pic>
      <p:pic>
        <p:nvPicPr>
          <p:cNvPr id="1378" name="Google Shape;1378;p63"/>
          <p:cNvPicPr preferRelativeResize="0"/>
          <p:nvPr/>
        </p:nvPicPr>
        <p:blipFill rotWithShape="1">
          <a:blip r:embed="rId35">
            <a:alphaModFix/>
          </a:blip>
          <a:srcRect b="0" l="0" r="0" t="0"/>
          <a:stretch/>
        </p:blipFill>
        <p:spPr>
          <a:xfrm>
            <a:off x="-3515557" y="4185140"/>
            <a:ext cx="1456599" cy="260311"/>
          </a:xfrm>
          <a:prstGeom prst="rect">
            <a:avLst/>
          </a:prstGeom>
          <a:noFill/>
          <a:ln>
            <a:noFill/>
          </a:ln>
        </p:spPr>
      </p:pic>
      <p:pic>
        <p:nvPicPr>
          <p:cNvPr id="1379" name="Google Shape;1379;p63"/>
          <p:cNvPicPr preferRelativeResize="0"/>
          <p:nvPr/>
        </p:nvPicPr>
        <p:blipFill rotWithShape="1">
          <a:blip r:embed="rId36">
            <a:alphaModFix/>
          </a:blip>
          <a:srcRect b="0" l="0" r="0" t="0"/>
          <a:stretch/>
        </p:blipFill>
        <p:spPr>
          <a:xfrm>
            <a:off x="-2081060" y="4169903"/>
            <a:ext cx="979150" cy="275549"/>
          </a:xfrm>
          <a:prstGeom prst="rect">
            <a:avLst/>
          </a:prstGeom>
          <a:noFill/>
          <a:ln>
            <a:noFill/>
          </a:ln>
        </p:spPr>
      </p:pic>
      <p:pic>
        <p:nvPicPr>
          <p:cNvPr id="1380" name="Google Shape;1380;p63"/>
          <p:cNvPicPr preferRelativeResize="0"/>
          <p:nvPr/>
        </p:nvPicPr>
        <p:blipFill rotWithShape="1">
          <a:blip r:embed="rId37">
            <a:alphaModFix/>
          </a:blip>
          <a:srcRect b="0" l="0" r="0" t="0"/>
          <a:stretch/>
        </p:blipFill>
        <p:spPr>
          <a:xfrm>
            <a:off x="-3572701" y="4280376"/>
            <a:ext cx="28571" cy="28571"/>
          </a:xfrm>
          <a:prstGeom prst="rect">
            <a:avLst/>
          </a:prstGeom>
          <a:noFill/>
          <a:ln>
            <a:noFill/>
          </a:ln>
        </p:spPr>
      </p:pic>
      <p:pic>
        <p:nvPicPr>
          <p:cNvPr id="1381" name="Google Shape;1381;p63"/>
          <p:cNvPicPr preferRelativeResize="0"/>
          <p:nvPr/>
        </p:nvPicPr>
        <p:blipFill rotWithShape="1">
          <a:blip r:embed="rId38">
            <a:alphaModFix/>
          </a:blip>
          <a:srcRect b="0" l="0" r="0" t="0"/>
          <a:stretch/>
        </p:blipFill>
        <p:spPr>
          <a:xfrm>
            <a:off x="-3507488" y="4439715"/>
            <a:ext cx="1456599" cy="275549"/>
          </a:xfrm>
          <a:prstGeom prst="rect">
            <a:avLst/>
          </a:prstGeom>
          <a:noFill/>
          <a:ln>
            <a:noFill/>
          </a:ln>
        </p:spPr>
      </p:pic>
      <p:pic>
        <p:nvPicPr>
          <p:cNvPr id="1382" name="Google Shape;1382;p63"/>
          <p:cNvPicPr preferRelativeResize="0"/>
          <p:nvPr/>
        </p:nvPicPr>
        <p:blipFill rotWithShape="1">
          <a:blip r:embed="rId36">
            <a:alphaModFix/>
          </a:blip>
          <a:srcRect b="0" l="0" r="0" t="0"/>
          <a:stretch/>
        </p:blipFill>
        <p:spPr>
          <a:xfrm>
            <a:off x="-2072987" y="4439719"/>
            <a:ext cx="979150" cy="275549"/>
          </a:xfrm>
          <a:prstGeom prst="rect">
            <a:avLst/>
          </a:prstGeom>
          <a:noFill/>
          <a:ln>
            <a:noFill/>
          </a:ln>
        </p:spPr>
      </p:pic>
      <p:pic>
        <p:nvPicPr>
          <p:cNvPr id="1383" name="Google Shape;1383;p63"/>
          <p:cNvPicPr preferRelativeResize="0"/>
          <p:nvPr/>
        </p:nvPicPr>
        <p:blipFill rotWithShape="1">
          <a:blip r:embed="rId37">
            <a:alphaModFix/>
          </a:blip>
          <a:srcRect b="0" l="0" r="0" t="0"/>
          <a:stretch/>
        </p:blipFill>
        <p:spPr>
          <a:xfrm>
            <a:off x="-3564627" y="4550192"/>
            <a:ext cx="28571" cy="28571"/>
          </a:xfrm>
          <a:prstGeom prst="rect">
            <a:avLst/>
          </a:prstGeom>
          <a:noFill/>
          <a:ln>
            <a:noFill/>
          </a:ln>
        </p:spPr>
      </p:pic>
      <p:pic>
        <p:nvPicPr>
          <p:cNvPr id="1384" name="Google Shape;1384;p63"/>
          <p:cNvPicPr preferRelativeResize="0"/>
          <p:nvPr/>
        </p:nvPicPr>
        <p:blipFill rotWithShape="1">
          <a:blip r:embed="rId39">
            <a:alphaModFix/>
          </a:blip>
          <a:srcRect b="0" l="0" r="0" t="0"/>
          <a:stretch/>
        </p:blipFill>
        <p:spPr>
          <a:xfrm>
            <a:off x="-3507489" y="4709530"/>
            <a:ext cx="1315650" cy="260311"/>
          </a:xfrm>
          <a:prstGeom prst="rect">
            <a:avLst/>
          </a:prstGeom>
          <a:noFill/>
          <a:ln>
            <a:noFill/>
          </a:ln>
        </p:spPr>
      </p:pic>
      <p:pic>
        <p:nvPicPr>
          <p:cNvPr id="1385" name="Google Shape;1385;p63"/>
          <p:cNvPicPr preferRelativeResize="0"/>
          <p:nvPr/>
        </p:nvPicPr>
        <p:blipFill rotWithShape="1">
          <a:blip r:embed="rId40">
            <a:alphaModFix/>
          </a:blip>
          <a:srcRect b="0" l="0" r="0" t="0"/>
          <a:stretch/>
        </p:blipFill>
        <p:spPr>
          <a:xfrm>
            <a:off x="-2072984" y="4709531"/>
            <a:ext cx="605064" cy="275549"/>
          </a:xfrm>
          <a:prstGeom prst="rect">
            <a:avLst/>
          </a:prstGeom>
          <a:noFill/>
          <a:ln>
            <a:noFill/>
          </a:ln>
        </p:spPr>
      </p:pic>
      <p:pic>
        <p:nvPicPr>
          <p:cNvPr id="1386" name="Google Shape;1386;p63"/>
          <p:cNvPicPr preferRelativeResize="0"/>
          <p:nvPr/>
        </p:nvPicPr>
        <p:blipFill rotWithShape="1">
          <a:blip r:embed="rId37">
            <a:alphaModFix/>
          </a:blip>
          <a:srcRect b="0" l="0" r="0" t="0"/>
          <a:stretch/>
        </p:blipFill>
        <p:spPr>
          <a:xfrm>
            <a:off x="-3564627" y="4820003"/>
            <a:ext cx="28571" cy="28571"/>
          </a:xfrm>
          <a:prstGeom prst="rect">
            <a:avLst/>
          </a:prstGeom>
          <a:noFill/>
          <a:ln>
            <a:noFill/>
          </a:ln>
        </p:spPr>
      </p:pic>
      <p:pic>
        <p:nvPicPr>
          <p:cNvPr id="1387" name="Google Shape;1387;p63"/>
          <p:cNvPicPr preferRelativeResize="0"/>
          <p:nvPr/>
        </p:nvPicPr>
        <p:blipFill rotWithShape="1">
          <a:blip r:embed="rId33">
            <a:alphaModFix/>
          </a:blip>
          <a:srcRect b="0" l="0" r="0" t="0"/>
          <a:stretch/>
        </p:blipFill>
        <p:spPr>
          <a:xfrm>
            <a:off x="694997" y="4726469"/>
            <a:ext cx="4860010" cy="2712927"/>
          </a:xfrm>
          <a:prstGeom prst="rect">
            <a:avLst/>
          </a:prstGeom>
          <a:noFill/>
          <a:ln>
            <a:noFill/>
          </a:ln>
        </p:spPr>
      </p:pic>
      <p:sp>
        <p:nvSpPr>
          <p:cNvPr id="1388" name="Google Shape;1388;p63"/>
          <p:cNvSpPr txBox="1"/>
          <p:nvPr/>
        </p:nvSpPr>
        <p:spPr>
          <a:xfrm>
            <a:off x="978854" y="5017060"/>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A69685"/>
                </a:solidFill>
                <a:latin typeface="Arial"/>
                <a:ea typeface="Arial"/>
                <a:cs typeface="Arial"/>
                <a:sym typeface="Arial"/>
              </a:rPr>
              <a:t>프로젝트 기획 배경</a:t>
            </a:r>
            <a:endParaRPr sz="2000">
              <a:solidFill>
                <a:srgbClr val="A69685"/>
              </a:solidFill>
              <a:latin typeface="Arial"/>
              <a:ea typeface="Arial"/>
              <a:cs typeface="Arial"/>
              <a:sym typeface="Arial"/>
            </a:endParaRPr>
          </a:p>
        </p:txBody>
      </p:sp>
      <p:sp>
        <p:nvSpPr>
          <p:cNvPr id="1389" name="Google Shape;1389;p63"/>
          <p:cNvSpPr txBox="1"/>
          <p:nvPr/>
        </p:nvSpPr>
        <p:spPr>
          <a:xfrm>
            <a:off x="978854" y="5554331"/>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프로젝트 기획 배경</a:t>
            </a:r>
            <a:endParaRPr sz="2000">
              <a:solidFill>
                <a:schemeClr val="lt1"/>
              </a:solidFill>
              <a:latin typeface="Arial"/>
              <a:ea typeface="Arial"/>
              <a:cs typeface="Arial"/>
              <a:sym typeface="Arial"/>
            </a:endParaRPr>
          </a:p>
        </p:txBody>
      </p:sp>
      <p:sp>
        <p:nvSpPr>
          <p:cNvPr id="1390" name="Google Shape;1390;p63"/>
          <p:cNvSpPr txBox="1"/>
          <p:nvPr/>
        </p:nvSpPr>
        <p:spPr>
          <a:xfrm>
            <a:off x="978854" y="5968064"/>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프로젝트 기획 배경</a:t>
            </a:r>
            <a:endParaRPr sz="2000">
              <a:solidFill>
                <a:schemeClr val="lt1"/>
              </a:solidFill>
              <a:latin typeface="Arial"/>
              <a:ea typeface="Arial"/>
              <a:cs typeface="Arial"/>
              <a:sym typeface="Arial"/>
            </a:endParaRPr>
          </a:p>
        </p:txBody>
      </p:sp>
      <p:sp>
        <p:nvSpPr>
          <p:cNvPr id="1391" name="Google Shape;1391;p63"/>
          <p:cNvSpPr txBox="1"/>
          <p:nvPr/>
        </p:nvSpPr>
        <p:spPr>
          <a:xfrm>
            <a:off x="1016949" y="6381797"/>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프로젝트 기획 배경</a:t>
            </a:r>
            <a:endParaRPr sz="2000">
              <a:solidFill>
                <a:schemeClr val="lt1"/>
              </a:solidFill>
              <a:latin typeface="Arial"/>
              <a:ea typeface="Arial"/>
              <a:cs typeface="Arial"/>
              <a:sym typeface="Arial"/>
            </a:endParaRPr>
          </a:p>
        </p:txBody>
      </p:sp>
      <p:sp>
        <p:nvSpPr>
          <p:cNvPr id="1392" name="Google Shape;1392;p63"/>
          <p:cNvSpPr txBox="1"/>
          <p:nvPr/>
        </p:nvSpPr>
        <p:spPr>
          <a:xfrm>
            <a:off x="3111722" y="5573947"/>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75F74"/>
                </a:solidFill>
                <a:latin typeface="Arial"/>
                <a:ea typeface="Arial"/>
                <a:cs typeface="Arial"/>
                <a:sym typeface="Arial"/>
              </a:rPr>
              <a:t>프로젝트 기획 배경</a:t>
            </a:r>
            <a:endParaRPr sz="2000">
              <a:solidFill>
                <a:srgbClr val="475F74"/>
              </a:solidFill>
              <a:latin typeface="Arial"/>
              <a:ea typeface="Arial"/>
              <a:cs typeface="Arial"/>
              <a:sym typeface="Arial"/>
            </a:endParaRPr>
          </a:p>
        </p:txBody>
      </p:sp>
      <p:sp>
        <p:nvSpPr>
          <p:cNvPr id="1393" name="Google Shape;1393;p63"/>
          <p:cNvSpPr txBox="1"/>
          <p:nvPr/>
        </p:nvSpPr>
        <p:spPr>
          <a:xfrm>
            <a:off x="3111722" y="5987680"/>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75F74"/>
                </a:solidFill>
                <a:latin typeface="Arial"/>
                <a:ea typeface="Arial"/>
                <a:cs typeface="Arial"/>
                <a:sym typeface="Arial"/>
              </a:rPr>
              <a:t>프로젝트 기획 배경</a:t>
            </a:r>
            <a:endParaRPr sz="2000">
              <a:solidFill>
                <a:srgbClr val="475F74"/>
              </a:solidFill>
              <a:latin typeface="Arial"/>
              <a:ea typeface="Arial"/>
              <a:cs typeface="Arial"/>
              <a:sym typeface="Arial"/>
            </a:endParaRPr>
          </a:p>
        </p:txBody>
      </p:sp>
      <p:sp>
        <p:nvSpPr>
          <p:cNvPr id="1394" name="Google Shape;1394;p63"/>
          <p:cNvSpPr txBox="1"/>
          <p:nvPr/>
        </p:nvSpPr>
        <p:spPr>
          <a:xfrm>
            <a:off x="3149817" y="6401413"/>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75F74"/>
                </a:solidFill>
                <a:latin typeface="Arial"/>
                <a:ea typeface="Arial"/>
                <a:cs typeface="Arial"/>
                <a:sym typeface="Arial"/>
              </a:rPr>
              <a:t>프로젝트 기획 배경</a:t>
            </a:r>
            <a:endParaRPr sz="2000">
              <a:solidFill>
                <a:srgbClr val="475F74"/>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398" name="Shape 1398"/>
        <p:cNvGrpSpPr/>
        <p:nvPr/>
      </p:nvGrpSpPr>
      <p:grpSpPr>
        <a:xfrm>
          <a:off x="0" y="0"/>
          <a:ext cx="0" cy="0"/>
          <a:chOff x="0" y="0"/>
          <a:chExt cx="0" cy="0"/>
        </a:xfrm>
      </p:grpSpPr>
      <p:pic>
        <p:nvPicPr>
          <p:cNvPr id="1399" name="Google Shape;1399;p64"/>
          <p:cNvPicPr preferRelativeResize="0"/>
          <p:nvPr/>
        </p:nvPicPr>
        <p:blipFill rotWithShape="1">
          <a:blip r:embed="rId3">
            <a:alphaModFix/>
          </a:blip>
          <a:srcRect b="0" l="0" r="0" t="0"/>
          <a:stretch/>
        </p:blipFill>
        <p:spPr>
          <a:xfrm>
            <a:off x="6393573" y="2761581"/>
            <a:ext cx="1457454" cy="47629"/>
          </a:xfrm>
          <a:prstGeom prst="rect">
            <a:avLst/>
          </a:prstGeom>
          <a:noFill/>
          <a:ln>
            <a:noFill/>
          </a:ln>
        </p:spPr>
      </p:pic>
      <p:pic>
        <p:nvPicPr>
          <p:cNvPr id="1400" name="Google Shape;1400;p64"/>
          <p:cNvPicPr preferRelativeResize="0"/>
          <p:nvPr/>
        </p:nvPicPr>
        <p:blipFill rotWithShape="1">
          <a:blip r:embed="rId4">
            <a:alphaModFix/>
          </a:blip>
          <a:srcRect b="0" l="0" r="0" t="0"/>
          <a:stretch/>
        </p:blipFill>
        <p:spPr>
          <a:xfrm>
            <a:off x="6374526" y="2866343"/>
            <a:ext cx="1083782" cy="412688"/>
          </a:xfrm>
          <a:prstGeom prst="rect">
            <a:avLst/>
          </a:prstGeom>
          <a:noFill/>
          <a:ln>
            <a:noFill/>
          </a:ln>
        </p:spPr>
      </p:pic>
      <p:pic>
        <p:nvPicPr>
          <p:cNvPr id="1401" name="Google Shape;1401;p64"/>
          <p:cNvPicPr preferRelativeResize="0"/>
          <p:nvPr/>
        </p:nvPicPr>
        <p:blipFill rotWithShape="1">
          <a:blip r:embed="rId5">
            <a:alphaModFix/>
          </a:blip>
          <a:srcRect b="0" l="0" r="0" t="0"/>
          <a:stretch/>
        </p:blipFill>
        <p:spPr>
          <a:xfrm>
            <a:off x="6342781" y="2331999"/>
            <a:ext cx="461703" cy="495226"/>
          </a:xfrm>
          <a:prstGeom prst="rect">
            <a:avLst/>
          </a:prstGeom>
          <a:noFill/>
          <a:ln>
            <a:noFill/>
          </a:ln>
        </p:spPr>
      </p:pic>
      <p:pic>
        <p:nvPicPr>
          <p:cNvPr id="1402" name="Google Shape;1402;p64"/>
          <p:cNvPicPr preferRelativeResize="0"/>
          <p:nvPr/>
        </p:nvPicPr>
        <p:blipFill rotWithShape="1">
          <a:blip r:embed="rId6">
            <a:alphaModFix/>
          </a:blip>
          <a:srcRect b="0" l="0" r="0" t="0"/>
          <a:stretch/>
        </p:blipFill>
        <p:spPr>
          <a:xfrm>
            <a:off x="6371985" y="3263697"/>
            <a:ext cx="1457640" cy="521257"/>
          </a:xfrm>
          <a:prstGeom prst="rect">
            <a:avLst/>
          </a:prstGeom>
          <a:noFill/>
          <a:ln>
            <a:noFill/>
          </a:ln>
        </p:spPr>
      </p:pic>
      <p:pic>
        <p:nvPicPr>
          <p:cNvPr id="1403" name="Google Shape;1403;p64"/>
          <p:cNvPicPr preferRelativeResize="0"/>
          <p:nvPr/>
        </p:nvPicPr>
        <p:blipFill rotWithShape="1">
          <a:blip r:embed="rId3">
            <a:alphaModFix/>
          </a:blip>
          <a:srcRect b="0" l="0" r="0" t="0"/>
          <a:stretch/>
        </p:blipFill>
        <p:spPr>
          <a:xfrm>
            <a:off x="7984049" y="2761581"/>
            <a:ext cx="1457454" cy="47629"/>
          </a:xfrm>
          <a:prstGeom prst="rect">
            <a:avLst/>
          </a:prstGeom>
          <a:noFill/>
          <a:ln>
            <a:noFill/>
          </a:ln>
        </p:spPr>
      </p:pic>
      <p:pic>
        <p:nvPicPr>
          <p:cNvPr id="1404" name="Google Shape;1404;p64"/>
          <p:cNvPicPr preferRelativeResize="0"/>
          <p:nvPr/>
        </p:nvPicPr>
        <p:blipFill rotWithShape="1">
          <a:blip r:embed="rId7">
            <a:alphaModFix/>
          </a:blip>
          <a:srcRect b="0" l="0" r="0" t="0"/>
          <a:stretch/>
        </p:blipFill>
        <p:spPr>
          <a:xfrm>
            <a:off x="7965002" y="2866343"/>
            <a:ext cx="1083782" cy="412688"/>
          </a:xfrm>
          <a:prstGeom prst="rect">
            <a:avLst/>
          </a:prstGeom>
          <a:noFill/>
          <a:ln>
            <a:noFill/>
          </a:ln>
        </p:spPr>
      </p:pic>
      <p:pic>
        <p:nvPicPr>
          <p:cNvPr id="1405" name="Google Shape;1405;p64"/>
          <p:cNvPicPr preferRelativeResize="0"/>
          <p:nvPr/>
        </p:nvPicPr>
        <p:blipFill rotWithShape="1">
          <a:blip r:embed="rId8">
            <a:alphaModFix/>
          </a:blip>
          <a:srcRect b="0" l="0" r="0" t="0"/>
          <a:stretch/>
        </p:blipFill>
        <p:spPr>
          <a:xfrm>
            <a:off x="7933260" y="2309775"/>
            <a:ext cx="461703" cy="498404"/>
          </a:xfrm>
          <a:prstGeom prst="rect">
            <a:avLst/>
          </a:prstGeom>
          <a:noFill/>
          <a:ln>
            <a:noFill/>
          </a:ln>
        </p:spPr>
      </p:pic>
      <p:pic>
        <p:nvPicPr>
          <p:cNvPr id="1406" name="Google Shape;1406;p64"/>
          <p:cNvPicPr preferRelativeResize="0"/>
          <p:nvPr/>
        </p:nvPicPr>
        <p:blipFill rotWithShape="1">
          <a:blip r:embed="rId9">
            <a:alphaModFix/>
          </a:blip>
          <a:srcRect b="0" l="0" r="0" t="0"/>
          <a:stretch/>
        </p:blipFill>
        <p:spPr>
          <a:xfrm>
            <a:off x="7962462" y="3263697"/>
            <a:ext cx="1457640" cy="521257"/>
          </a:xfrm>
          <a:prstGeom prst="rect">
            <a:avLst/>
          </a:prstGeom>
          <a:noFill/>
          <a:ln>
            <a:noFill/>
          </a:ln>
        </p:spPr>
      </p:pic>
      <p:pic>
        <p:nvPicPr>
          <p:cNvPr id="1407" name="Google Shape;1407;p64"/>
          <p:cNvPicPr preferRelativeResize="0"/>
          <p:nvPr/>
        </p:nvPicPr>
        <p:blipFill rotWithShape="1">
          <a:blip r:embed="rId3">
            <a:alphaModFix/>
          </a:blip>
          <a:srcRect b="0" l="0" r="0" t="0"/>
          <a:stretch/>
        </p:blipFill>
        <p:spPr>
          <a:xfrm>
            <a:off x="9574525" y="2763294"/>
            <a:ext cx="1457454" cy="47629"/>
          </a:xfrm>
          <a:prstGeom prst="rect">
            <a:avLst/>
          </a:prstGeom>
          <a:noFill/>
          <a:ln>
            <a:noFill/>
          </a:ln>
        </p:spPr>
      </p:pic>
      <p:pic>
        <p:nvPicPr>
          <p:cNvPr id="1408" name="Google Shape;1408;p64"/>
          <p:cNvPicPr preferRelativeResize="0"/>
          <p:nvPr/>
        </p:nvPicPr>
        <p:blipFill rotWithShape="1">
          <a:blip r:embed="rId7">
            <a:alphaModFix/>
          </a:blip>
          <a:srcRect b="0" l="0" r="0" t="0"/>
          <a:stretch/>
        </p:blipFill>
        <p:spPr>
          <a:xfrm>
            <a:off x="9555478" y="2868055"/>
            <a:ext cx="1083782" cy="412688"/>
          </a:xfrm>
          <a:prstGeom prst="rect">
            <a:avLst/>
          </a:prstGeom>
          <a:noFill/>
          <a:ln>
            <a:noFill/>
          </a:ln>
        </p:spPr>
      </p:pic>
      <p:pic>
        <p:nvPicPr>
          <p:cNvPr id="1409" name="Google Shape;1409;p64"/>
          <p:cNvPicPr preferRelativeResize="0"/>
          <p:nvPr/>
        </p:nvPicPr>
        <p:blipFill rotWithShape="1">
          <a:blip r:embed="rId10">
            <a:alphaModFix/>
          </a:blip>
          <a:srcRect b="0" l="0" r="0" t="0"/>
          <a:stretch/>
        </p:blipFill>
        <p:spPr>
          <a:xfrm>
            <a:off x="9523737" y="2311489"/>
            <a:ext cx="461703" cy="498404"/>
          </a:xfrm>
          <a:prstGeom prst="rect">
            <a:avLst/>
          </a:prstGeom>
          <a:noFill/>
          <a:ln>
            <a:noFill/>
          </a:ln>
        </p:spPr>
      </p:pic>
      <p:pic>
        <p:nvPicPr>
          <p:cNvPr id="1410" name="Google Shape;1410;p64"/>
          <p:cNvPicPr preferRelativeResize="0"/>
          <p:nvPr/>
        </p:nvPicPr>
        <p:blipFill rotWithShape="1">
          <a:blip r:embed="rId9">
            <a:alphaModFix/>
          </a:blip>
          <a:srcRect b="0" l="0" r="0" t="0"/>
          <a:stretch/>
        </p:blipFill>
        <p:spPr>
          <a:xfrm>
            <a:off x="9552938" y="3265409"/>
            <a:ext cx="1457640" cy="521257"/>
          </a:xfrm>
          <a:prstGeom prst="rect">
            <a:avLst/>
          </a:prstGeom>
          <a:noFill/>
          <a:ln>
            <a:noFill/>
          </a:ln>
        </p:spPr>
      </p:pic>
      <p:pic>
        <p:nvPicPr>
          <p:cNvPr id="1411" name="Google Shape;1411;p64"/>
          <p:cNvPicPr preferRelativeResize="0"/>
          <p:nvPr/>
        </p:nvPicPr>
        <p:blipFill rotWithShape="1">
          <a:blip r:embed="rId3">
            <a:alphaModFix/>
          </a:blip>
          <a:srcRect b="0" l="0" r="0" t="0"/>
          <a:stretch/>
        </p:blipFill>
        <p:spPr>
          <a:xfrm>
            <a:off x="11165001" y="2761581"/>
            <a:ext cx="1457454" cy="47629"/>
          </a:xfrm>
          <a:prstGeom prst="rect">
            <a:avLst/>
          </a:prstGeom>
          <a:noFill/>
          <a:ln>
            <a:noFill/>
          </a:ln>
        </p:spPr>
      </p:pic>
      <p:pic>
        <p:nvPicPr>
          <p:cNvPr id="1412" name="Google Shape;1412;p64"/>
          <p:cNvPicPr preferRelativeResize="0"/>
          <p:nvPr/>
        </p:nvPicPr>
        <p:blipFill rotWithShape="1">
          <a:blip r:embed="rId7">
            <a:alphaModFix/>
          </a:blip>
          <a:srcRect b="0" l="0" r="0" t="0"/>
          <a:stretch/>
        </p:blipFill>
        <p:spPr>
          <a:xfrm>
            <a:off x="11145954" y="2866343"/>
            <a:ext cx="1083782" cy="412688"/>
          </a:xfrm>
          <a:prstGeom prst="rect">
            <a:avLst/>
          </a:prstGeom>
          <a:noFill/>
          <a:ln>
            <a:noFill/>
          </a:ln>
        </p:spPr>
      </p:pic>
      <p:pic>
        <p:nvPicPr>
          <p:cNvPr id="1413" name="Google Shape;1413;p64"/>
          <p:cNvPicPr preferRelativeResize="0"/>
          <p:nvPr/>
        </p:nvPicPr>
        <p:blipFill rotWithShape="1">
          <a:blip r:embed="rId11">
            <a:alphaModFix/>
          </a:blip>
          <a:srcRect b="0" l="0" r="0" t="0"/>
          <a:stretch/>
        </p:blipFill>
        <p:spPr>
          <a:xfrm>
            <a:off x="11114213" y="2309775"/>
            <a:ext cx="461703" cy="498404"/>
          </a:xfrm>
          <a:prstGeom prst="rect">
            <a:avLst/>
          </a:prstGeom>
          <a:noFill/>
          <a:ln>
            <a:noFill/>
          </a:ln>
        </p:spPr>
      </p:pic>
      <p:pic>
        <p:nvPicPr>
          <p:cNvPr id="1414" name="Google Shape;1414;p64"/>
          <p:cNvPicPr preferRelativeResize="0"/>
          <p:nvPr/>
        </p:nvPicPr>
        <p:blipFill rotWithShape="1">
          <a:blip r:embed="rId9">
            <a:alphaModFix/>
          </a:blip>
          <a:srcRect b="0" l="0" r="0" t="0"/>
          <a:stretch/>
        </p:blipFill>
        <p:spPr>
          <a:xfrm>
            <a:off x="11143414" y="3263697"/>
            <a:ext cx="1457640" cy="521257"/>
          </a:xfrm>
          <a:prstGeom prst="rect">
            <a:avLst/>
          </a:prstGeom>
          <a:noFill/>
          <a:ln>
            <a:noFill/>
          </a:ln>
        </p:spPr>
      </p:pic>
      <p:sp>
        <p:nvSpPr>
          <p:cNvPr id="1415" name="Google Shape;1415;p64"/>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416" name="Google Shape;1416;p64"/>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417" name="Google Shape;1417;p64"/>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p18"/>
          <p:cNvSpPr/>
          <p:nvPr/>
        </p:nvSpPr>
        <p:spPr>
          <a:xfrm>
            <a:off x="1360439" y="7553755"/>
            <a:ext cx="5725871"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8"/>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261" name="Google Shape;261;p18"/>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62" name="Google Shape;262;p18"/>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263" name="Google Shape;263;p18"/>
          <p:cNvPicPr preferRelativeResize="0"/>
          <p:nvPr/>
        </p:nvPicPr>
        <p:blipFill rotWithShape="1">
          <a:blip r:embed="rId3">
            <a:alphaModFix/>
          </a:blip>
          <a:srcRect b="0" l="0" r="52719" t="0"/>
          <a:stretch/>
        </p:blipFill>
        <p:spPr>
          <a:xfrm>
            <a:off x="14949928" y="3099236"/>
            <a:ext cx="3014984" cy="2458961"/>
          </a:xfrm>
          <a:prstGeom prst="rect">
            <a:avLst/>
          </a:prstGeom>
          <a:noFill/>
          <a:ln>
            <a:noFill/>
          </a:ln>
        </p:spPr>
      </p:pic>
      <p:pic>
        <p:nvPicPr>
          <p:cNvPr id="264" name="Google Shape;264;p18"/>
          <p:cNvPicPr preferRelativeResize="0"/>
          <p:nvPr/>
        </p:nvPicPr>
        <p:blipFill rotWithShape="1">
          <a:blip r:embed="rId4">
            <a:alphaModFix/>
          </a:blip>
          <a:srcRect b="0" l="0" r="0" t="0"/>
          <a:stretch/>
        </p:blipFill>
        <p:spPr>
          <a:xfrm>
            <a:off x="1526948" y="3109516"/>
            <a:ext cx="2438400" cy="2438400"/>
          </a:xfrm>
          <a:prstGeom prst="rect">
            <a:avLst/>
          </a:prstGeom>
          <a:noFill/>
          <a:ln>
            <a:noFill/>
          </a:ln>
        </p:spPr>
      </p:pic>
      <p:pic>
        <p:nvPicPr>
          <p:cNvPr id="265" name="Google Shape;265;p18"/>
          <p:cNvPicPr preferRelativeResize="0"/>
          <p:nvPr/>
        </p:nvPicPr>
        <p:blipFill rotWithShape="1">
          <a:blip r:embed="rId5">
            <a:alphaModFix/>
          </a:blip>
          <a:srcRect b="0" l="0" r="0" t="0"/>
          <a:stretch/>
        </p:blipFill>
        <p:spPr>
          <a:xfrm>
            <a:off x="11718131" y="3144685"/>
            <a:ext cx="2438400" cy="2368062"/>
          </a:xfrm>
          <a:prstGeom prst="rect">
            <a:avLst/>
          </a:prstGeom>
          <a:noFill/>
          <a:ln>
            <a:noFill/>
          </a:ln>
        </p:spPr>
      </p:pic>
      <p:pic>
        <p:nvPicPr>
          <p:cNvPr id="266" name="Google Shape;266;p18"/>
          <p:cNvPicPr preferRelativeResize="0"/>
          <p:nvPr/>
        </p:nvPicPr>
        <p:blipFill rotWithShape="1">
          <a:blip r:embed="rId6">
            <a:alphaModFix/>
          </a:blip>
          <a:srcRect b="0" l="0" r="0" t="0"/>
          <a:stretch/>
        </p:blipFill>
        <p:spPr>
          <a:xfrm>
            <a:off x="4031923" y="3205988"/>
            <a:ext cx="2352208" cy="2352208"/>
          </a:xfrm>
          <a:prstGeom prst="rect">
            <a:avLst/>
          </a:prstGeom>
          <a:noFill/>
          <a:ln>
            <a:noFill/>
          </a:ln>
        </p:spPr>
      </p:pic>
      <p:pic>
        <p:nvPicPr>
          <p:cNvPr id="267" name="Google Shape;267;p18"/>
          <p:cNvPicPr preferRelativeResize="0"/>
          <p:nvPr/>
        </p:nvPicPr>
        <p:blipFill rotWithShape="1">
          <a:blip r:embed="rId7">
            <a:alphaModFix/>
          </a:blip>
          <a:srcRect b="0" l="0" r="0" t="0"/>
          <a:stretch/>
        </p:blipFill>
        <p:spPr>
          <a:xfrm>
            <a:off x="8542363" y="3144687"/>
            <a:ext cx="2813809" cy="2368058"/>
          </a:xfrm>
          <a:prstGeom prst="rect">
            <a:avLst/>
          </a:prstGeom>
          <a:noFill/>
          <a:ln>
            <a:noFill/>
          </a:ln>
        </p:spPr>
      </p:pic>
      <p:pic>
        <p:nvPicPr>
          <p:cNvPr id="268" name="Google Shape;268;p18"/>
          <p:cNvPicPr preferRelativeResize="0"/>
          <p:nvPr/>
        </p:nvPicPr>
        <p:blipFill rotWithShape="1">
          <a:blip r:embed="rId8">
            <a:alphaModFix/>
          </a:blip>
          <a:srcRect b="0" l="0" r="0" t="0"/>
          <a:stretch/>
        </p:blipFill>
        <p:spPr>
          <a:xfrm>
            <a:off x="1864389" y="6792917"/>
            <a:ext cx="1763519" cy="47629"/>
          </a:xfrm>
          <a:prstGeom prst="rect">
            <a:avLst/>
          </a:prstGeom>
          <a:noFill/>
          <a:ln>
            <a:noFill/>
          </a:ln>
        </p:spPr>
      </p:pic>
      <p:pic>
        <p:nvPicPr>
          <p:cNvPr id="269" name="Google Shape;269;p18"/>
          <p:cNvPicPr preferRelativeResize="0"/>
          <p:nvPr/>
        </p:nvPicPr>
        <p:blipFill rotWithShape="1">
          <a:blip r:embed="rId9">
            <a:alphaModFix/>
          </a:blip>
          <a:srcRect b="0" l="0" r="0" t="0"/>
          <a:stretch/>
        </p:blipFill>
        <p:spPr>
          <a:xfrm>
            <a:off x="4852842" y="6792917"/>
            <a:ext cx="1763519" cy="47629"/>
          </a:xfrm>
          <a:prstGeom prst="rect">
            <a:avLst/>
          </a:prstGeom>
          <a:noFill/>
          <a:ln>
            <a:noFill/>
          </a:ln>
        </p:spPr>
      </p:pic>
      <p:pic>
        <p:nvPicPr>
          <p:cNvPr id="270" name="Google Shape;270;p18"/>
          <p:cNvPicPr preferRelativeResize="0"/>
          <p:nvPr/>
        </p:nvPicPr>
        <p:blipFill rotWithShape="1">
          <a:blip r:embed="rId9">
            <a:alphaModFix/>
          </a:blip>
          <a:srcRect b="0" l="0" r="0" t="0"/>
          <a:stretch/>
        </p:blipFill>
        <p:spPr>
          <a:xfrm>
            <a:off x="15414791" y="6792917"/>
            <a:ext cx="1763519" cy="47629"/>
          </a:xfrm>
          <a:prstGeom prst="rect">
            <a:avLst/>
          </a:prstGeom>
          <a:noFill/>
          <a:ln>
            <a:noFill/>
          </a:ln>
        </p:spPr>
      </p:pic>
      <p:pic>
        <p:nvPicPr>
          <p:cNvPr id="271" name="Google Shape;271;p18"/>
          <p:cNvPicPr preferRelativeResize="0"/>
          <p:nvPr/>
        </p:nvPicPr>
        <p:blipFill rotWithShape="1">
          <a:blip r:embed="rId9">
            <a:alphaModFix/>
          </a:blip>
          <a:srcRect b="0" l="0" r="0" t="0"/>
          <a:stretch/>
        </p:blipFill>
        <p:spPr>
          <a:xfrm>
            <a:off x="12241149" y="6792917"/>
            <a:ext cx="1763519" cy="47629"/>
          </a:xfrm>
          <a:prstGeom prst="rect">
            <a:avLst/>
          </a:prstGeom>
          <a:noFill/>
          <a:ln>
            <a:noFill/>
          </a:ln>
        </p:spPr>
      </p:pic>
      <p:pic>
        <p:nvPicPr>
          <p:cNvPr id="272" name="Google Shape;272;p18"/>
          <p:cNvPicPr preferRelativeResize="0"/>
          <p:nvPr/>
        </p:nvPicPr>
        <p:blipFill rotWithShape="1">
          <a:blip r:embed="rId9">
            <a:alphaModFix/>
          </a:blip>
          <a:srcRect b="0" l="0" r="0" t="0"/>
          <a:stretch/>
        </p:blipFill>
        <p:spPr>
          <a:xfrm>
            <a:off x="9067507" y="6792917"/>
            <a:ext cx="1763519" cy="47629"/>
          </a:xfrm>
          <a:prstGeom prst="rect">
            <a:avLst/>
          </a:prstGeom>
          <a:noFill/>
          <a:ln>
            <a:noFill/>
          </a:ln>
        </p:spPr>
      </p:pic>
      <p:sp>
        <p:nvSpPr>
          <p:cNvPr id="273" name="Google Shape;273;p18"/>
          <p:cNvSpPr txBox="1"/>
          <p:nvPr/>
        </p:nvSpPr>
        <p:spPr>
          <a:xfrm>
            <a:off x="2040731"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정길종</a:t>
            </a:r>
            <a:endParaRPr b="1" sz="3200">
              <a:solidFill>
                <a:srgbClr val="A69685"/>
              </a:solidFill>
              <a:latin typeface="Arial"/>
              <a:ea typeface="Arial"/>
              <a:cs typeface="Arial"/>
              <a:sym typeface="Arial"/>
            </a:endParaRPr>
          </a:p>
        </p:txBody>
      </p:sp>
      <p:sp>
        <p:nvSpPr>
          <p:cNvPr id="274" name="Google Shape;274;p18"/>
          <p:cNvSpPr txBox="1"/>
          <p:nvPr/>
        </p:nvSpPr>
        <p:spPr>
          <a:xfrm>
            <a:off x="9220539" y="6119158"/>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김형림</a:t>
            </a:r>
            <a:endParaRPr b="1" sz="3200">
              <a:solidFill>
                <a:srgbClr val="A69685"/>
              </a:solidFill>
              <a:latin typeface="Arial"/>
              <a:ea typeface="Arial"/>
              <a:cs typeface="Arial"/>
              <a:sym typeface="Arial"/>
            </a:endParaRPr>
          </a:p>
        </p:txBody>
      </p:sp>
      <p:sp>
        <p:nvSpPr>
          <p:cNvPr id="275" name="Google Shape;275;p18"/>
          <p:cNvSpPr txBox="1"/>
          <p:nvPr/>
        </p:nvSpPr>
        <p:spPr>
          <a:xfrm>
            <a:off x="5059803"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A1A9"/>
                </a:solidFill>
                <a:latin typeface="Arial"/>
                <a:ea typeface="Arial"/>
                <a:cs typeface="Arial"/>
                <a:sym typeface="Arial"/>
              </a:rPr>
              <a:t>인태우</a:t>
            </a:r>
            <a:endParaRPr b="1" sz="3200">
              <a:solidFill>
                <a:srgbClr val="83A1A9"/>
              </a:solidFill>
              <a:latin typeface="Arial"/>
              <a:ea typeface="Arial"/>
              <a:cs typeface="Arial"/>
              <a:sym typeface="Arial"/>
            </a:endParaRPr>
          </a:p>
        </p:txBody>
      </p:sp>
      <p:sp>
        <p:nvSpPr>
          <p:cNvPr id="276" name="Google Shape;276;p18"/>
          <p:cNvSpPr txBox="1"/>
          <p:nvPr/>
        </p:nvSpPr>
        <p:spPr>
          <a:xfrm>
            <a:off x="12414479"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A1A9"/>
                </a:solidFill>
                <a:latin typeface="Arial"/>
                <a:ea typeface="Arial"/>
                <a:cs typeface="Arial"/>
                <a:sym typeface="Arial"/>
              </a:rPr>
              <a:t>윤보람</a:t>
            </a:r>
            <a:endParaRPr b="1" sz="3200">
              <a:solidFill>
                <a:srgbClr val="83A1A9"/>
              </a:solidFill>
              <a:latin typeface="Arial"/>
              <a:ea typeface="Arial"/>
              <a:cs typeface="Arial"/>
              <a:sym typeface="Arial"/>
            </a:endParaRPr>
          </a:p>
        </p:txBody>
      </p:sp>
      <p:sp>
        <p:nvSpPr>
          <p:cNvPr id="277" name="Google Shape;277;p18"/>
          <p:cNvSpPr txBox="1"/>
          <p:nvPr/>
        </p:nvSpPr>
        <p:spPr>
          <a:xfrm>
            <a:off x="15608419" y="6111414"/>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A1A9"/>
                </a:solidFill>
                <a:latin typeface="Arial"/>
                <a:ea typeface="Arial"/>
                <a:cs typeface="Arial"/>
                <a:sym typeface="Arial"/>
              </a:rPr>
              <a:t>채길호</a:t>
            </a:r>
            <a:endParaRPr b="1" sz="3200">
              <a:solidFill>
                <a:srgbClr val="83A1A9"/>
              </a:solidFill>
              <a:latin typeface="Arial"/>
              <a:ea typeface="Arial"/>
              <a:cs typeface="Arial"/>
              <a:sym typeface="Arial"/>
            </a:endParaRPr>
          </a:p>
        </p:txBody>
      </p:sp>
      <p:sp>
        <p:nvSpPr>
          <p:cNvPr id="278" name="Google Shape;278;p18"/>
          <p:cNvSpPr txBox="1"/>
          <p:nvPr/>
        </p:nvSpPr>
        <p:spPr>
          <a:xfrm>
            <a:off x="2417106"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212D50"/>
                </a:solidFill>
                <a:latin typeface="Arial"/>
                <a:ea typeface="Arial"/>
                <a:cs typeface="Arial"/>
                <a:sym typeface="Arial"/>
              </a:rPr>
              <a:t>Data Engineers</a:t>
            </a:r>
            <a:endParaRPr/>
          </a:p>
        </p:txBody>
      </p:sp>
      <p:sp>
        <p:nvSpPr>
          <p:cNvPr id="279" name="Google Shape;279;p18"/>
          <p:cNvSpPr txBox="1"/>
          <p:nvPr/>
        </p:nvSpPr>
        <p:spPr>
          <a:xfrm>
            <a:off x="11544327"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212D50"/>
                </a:solidFill>
                <a:latin typeface="Arial"/>
                <a:ea typeface="Arial"/>
                <a:cs typeface="Arial"/>
                <a:sym typeface="Arial"/>
              </a:rPr>
              <a:t>Data Scientists</a:t>
            </a:r>
            <a:endParaRPr/>
          </a:p>
        </p:txBody>
      </p:sp>
      <p:sp>
        <p:nvSpPr>
          <p:cNvPr id="280" name="Google Shape;280;p18"/>
          <p:cNvSpPr txBox="1"/>
          <p:nvPr/>
        </p:nvSpPr>
        <p:spPr>
          <a:xfrm>
            <a:off x="2560397" y="7840392"/>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데이터 수집</a:t>
            </a:r>
            <a:endParaRPr sz="1800">
              <a:solidFill>
                <a:srgbClr val="283252"/>
              </a:solidFill>
              <a:latin typeface="Arial"/>
              <a:ea typeface="Arial"/>
              <a:cs typeface="Arial"/>
              <a:sym typeface="Arial"/>
            </a:endParaRPr>
          </a:p>
        </p:txBody>
      </p:sp>
      <p:pic>
        <p:nvPicPr>
          <p:cNvPr id="281" name="Google Shape;281;p18"/>
          <p:cNvPicPr preferRelativeResize="0"/>
          <p:nvPr/>
        </p:nvPicPr>
        <p:blipFill rotWithShape="1">
          <a:blip r:embed="rId10">
            <a:alphaModFix/>
          </a:blip>
          <a:srcRect b="0" l="0" r="0" t="0"/>
          <a:stretch/>
        </p:blipFill>
        <p:spPr>
          <a:xfrm>
            <a:off x="2390923" y="8052351"/>
            <a:ext cx="38095" cy="38095"/>
          </a:xfrm>
          <a:prstGeom prst="rect">
            <a:avLst/>
          </a:prstGeom>
          <a:noFill/>
          <a:ln>
            <a:noFill/>
          </a:ln>
        </p:spPr>
      </p:pic>
      <p:pic>
        <p:nvPicPr>
          <p:cNvPr id="282" name="Google Shape;282;p18"/>
          <p:cNvPicPr preferRelativeResize="0"/>
          <p:nvPr/>
        </p:nvPicPr>
        <p:blipFill rotWithShape="1">
          <a:blip r:embed="rId11">
            <a:alphaModFix/>
          </a:blip>
          <a:srcRect b="0" l="0" r="0" t="0"/>
          <a:stretch/>
        </p:blipFill>
        <p:spPr>
          <a:xfrm>
            <a:off x="2390923" y="8414576"/>
            <a:ext cx="38095" cy="38095"/>
          </a:xfrm>
          <a:prstGeom prst="rect">
            <a:avLst/>
          </a:prstGeom>
          <a:noFill/>
          <a:ln>
            <a:noFill/>
          </a:ln>
        </p:spPr>
      </p:pic>
      <p:sp>
        <p:nvSpPr>
          <p:cNvPr id="283" name="Google Shape;283;p18"/>
          <p:cNvSpPr txBox="1"/>
          <p:nvPr/>
        </p:nvSpPr>
        <p:spPr>
          <a:xfrm>
            <a:off x="2560397" y="8248958"/>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DB 설계 및 구축</a:t>
            </a:r>
            <a:endParaRPr sz="1800">
              <a:solidFill>
                <a:srgbClr val="283252"/>
              </a:solidFill>
              <a:latin typeface="Arial"/>
              <a:ea typeface="Arial"/>
              <a:cs typeface="Arial"/>
              <a:sym typeface="Arial"/>
            </a:endParaRPr>
          </a:p>
        </p:txBody>
      </p:sp>
      <p:pic>
        <p:nvPicPr>
          <p:cNvPr id="284" name="Google Shape;284;p18"/>
          <p:cNvPicPr preferRelativeResize="0"/>
          <p:nvPr/>
        </p:nvPicPr>
        <p:blipFill rotWithShape="1">
          <a:blip r:embed="rId12">
            <a:alphaModFix/>
          </a:blip>
          <a:srcRect b="0" l="0" r="0" t="0"/>
          <a:stretch/>
        </p:blipFill>
        <p:spPr>
          <a:xfrm>
            <a:off x="2405608" y="8812123"/>
            <a:ext cx="38095" cy="38095"/>
          </a:xfrm>
          <a:prstGeom prst="rect">
            <a:avLst/>
          </a:prstGeom>
          <a:noFill/>
          <a:ln>
            <a:noFill/>
          </a:ln>
        </p:spPr>
      </p:pic>
      <p:sp>
        <p:nvSpPr>
          <p:cNvPr id="285" name="Google Shape;285;p18"/>
          <p:cNvSpPr txBox="1"/>
          <p:nvPr/>
        </p:nvSpPr>
        <p:spPr>
          <a:xfrm>
            <a:off x="2575082" y="8646505"/>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Django 웹페이지 구축</a:t>
            </a:r>
            <a:endParaRPr sz="1800">
              <a:solidFill>
                <a:srgbClr val="283252"/>
              </a:solidFill>
              <a:latin typeface="Arial"/>
              <a:ea typeface="Arial"/>
              <a:cs typeface="Arial"/>
              <a:sym typeface="Arial"/>
            </a:endParaRPr>
          </a:p>
        </p:txBody>
      </p:sp>
      <p:sp>
        <p:nvSpPr>
          <p:cNvPr id="286" name="Google Shape;286;p18"/>
          <p:cNvSpPr/>
          <p:nvPr/>
        </p:nvSpPr>
        <p:spPr>
          <a:xfrm>
            <a:off x="8661967" y="7553755"/>
            <a:ext cx="8921882"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18"/>
          <p:cNvSpPr txBox="1"/>
          <p:nvPr/>
        </p:nvSpPr>
        <p:spPr>
          <a:xfrm>
            <a:off x="10307685" y="7840392"/>
            <a:ext cx="2157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데이터 전처리</a:t>
            </a:r>
            <a:endParaRPr sz="1800">
              <a:solidFill>
                <a:srgbClr val="283252"/>
              </a:solidFill>
              <a:latin typeface="Arial"/>
              <a:ea typeface="Arial"/>
              <a:cs typeface="Arial"/>
              <a:sym typeface="Arial"/>
            </a:endParaRPr>
          </a:p>
        </p:txBody>
      </p:sp>
      <p:pic>
        <p:nvPicPr>
          <p:cNvPr id="288" name="Google Shape;288;p18"/>
          <p:cNvPicPr preferRelativeResize="0"/>
          <p:nvPr/>
        </p:nvPicPr>
        <p:blipFill rotWithShape="1">
          <a:blip r:embed="rId12">
            <a:alphaModFix/>
          </a:blip>
          <a:srcRect b="0" l="0" r="0" t="0"/>
          <a:stretch/>
        </p:blipFill>
        <p:spPr>
          <a:xfrm>
            <a:off x="10138211" y="8052351"/>
            <a:ext cx="38095" cy="38095"/>
          </a:xfrm>
          <a:prstGeom prst="rect">
            <a:avLst/>
          </a:prstGeom>
          <a:noFill/>
          <a:ln>
            <a:noFill/>
          </a:ln>
        </p:spPr>
      </p:pic>
      <p:pic>
        <p:nvPicPr>
          <p:cNvPr id="289" name="Google Shape;289;p18"/>
          <p:cNvPicPr preferRelativeResize="0"/>
          <p:nvPr/>
        </p:nvPicPr>
        <p:blipFill rotWithShape="1">
          <a:blip r:embed="rId12">
            <a:alphaModFix/>
          </a:blip>
          <a:srcRect b="0" l="0" r="0" t="0"/>
          <a:stretch/>
        </p:blipFill>
        <p:spPr>
          <a:xfrm>
            <a:off x="10138211" y="8414576"/>
            <a:ext cx="38095" cy="38095"/>
          </a:xfrm>
          <a:prstGeom prst="rect">
            <a:avLst/>
          </a:prstGeom>
          <a:noFill/>
          <a:ln>
            <a:noFill/>
          </a:ln>
        </p:spPr>
      </p:pic>
      <p:sp>
        <p:nvSpPr>
          <p:cNvPr id="290" name="Google Shape;290;p18"/>
          <p:cNvSpPr txBox="1"/>
          <p:nvPr/>
        </p:nvSpPr>
        <p:spPr>
          <a:xfrm>
            <a:off x="10307685" y="8248958"/>
            <a:ext cx="2782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데이터 및 시각화</a:t>
            </a:r>
            <a:endParaRPr sz="1800">
              <a:solidFill>
                <a:srgbClr val="283252"/>
              </a:solidFill>
              <a:latin typeface="Arial"/>
              <a:ea typeface="Arial"/>
              <a:cs typeface="Arial"/>
              <a:sym typeface="Arial"/>
            </a:endParaRPr>
          </a:p>
        </p:txBody>
      </p:sp>
      <p:pic>
        <p:nvPicPr>
          <p:cNvPr id="291" name="Google Shape;291;p18"/>
          <p:cNvPicPr preferRelativeResize="0"/>
          <p:nvPr/>
        </p:nvPicPr>
        <p:blipFill rotWithShape="1">
          <a:blip r:embed="rId12">
            <a:alphaModFix/>
          </a:blip>
          <a:srcRect b="0" l="0" r="0" t="0"/>
          <a:stretch/>
        </p:blipFill>
        <p:spPr>
          <a:xfrm>
            <a:off x="10152896" y="8812123"/>
            <a:ext cx="38095" cy="38095"/>
          </a:xfrm>
          <a:prstGeom prst="rect">
            <a:avLst/>
          </a:prstGeom>
          <a:noFill/>
          <a:ln>
            <a:noFill/>
          </a:ln>
        </p:spPr>
      </p:pic>
      <p:sp>
        <p:nvSpPr>
          <p:cNvPr id="292" name="Google Shape;292;p18"/>
          <p:cNvSpPr txBox="1"/>
          <p:nvPr/>
        </p:nvSpPr>
        <p:spPr>
          <a:xfrm>
            <a:off x="10322370" y="8646505"/>
            <a:ext cx="2157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감성 사전 제작</a:t>
            </a:r>
            <a:endParaRPr sz="1800">
              <a:solidFill>
                <a:srgbClr val="283252"/>
              </a:solidFill>
              <a:latin typeface="Arial"/>
              <a:ea typeface="Arial"/>
              <a:cs typeface="Arial"/>
              <a:sym typeface="Arial"/>
            </a:endParaRPr>
          </a:p>
        </p:txBody>
      </p:sp>
      <p:sp>
        <p:nvSpPr>
          <p:cNvPr id="293" name="Google Shape;293;p18"/>
          <p:cNvSpPr txBox="1"/>
          <p:nvPr/>
        </p:nvSpPr>
        <p:spPr>
          <a:xfrm>
            <a:off x="13929516" y="7843111"/>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머신 러닝 분석 </a:t>
            </a:r>
            <a:r>
              <a:rPr lang="en-US" sz="1000">
                <a:solidFill>
                  <a:srgbClr val="283252"/>
                </a:solidFill>
                <a:latin typeface="Arial"/>
                <a:ea typeface="Arial"/>
                <a:cs typeface="Arial"/>
                <a:sym typeface="Arial"/>
              </a:rPr>
              <a:t>(ARIMA)</a:t>
            </a:r>
            <a:r>
              <a:rPr lang="en-US" sz="1800">
                <a:solidFill>
                  <a:srgbClr val="283252"/>
                </a:solidFill>
                <a:latin typeface="Arial"/>
                <a:ea typeface="Arial"/>
                <a:cs typeface="Arial"/>
                <a:sym typeface="Arial"/>
              </a:rPr>
              <a:t> </a:t>
            </a:r>
            <a:endParaRPr sz="1800">
              <a:solidFill>
                <a:srgbClr val="283252"/>
              </a:solidFill>
              <a:latin typeface="Arial"/>
              <a:ea typeface="Arial"/>
              <a:cs typeface="Arial"/>
              <a:sym typeface="Arial"/>
            </a:endParaRPr>
          </a:p>
        </p:txBody>
      </p:sp>
      <p:pic>
        <p:nvPicPr>
          <p:cNvPr id="294" name="Google Shape;294;p18"/>
          <p:cNvPicPr preferRelativeResize="0"/>
          <p:nvPr/>
        </p:nvPicPr>
        <p:blipFill rotWithShape="1">
          <a:blip r:embed="rId12">
            <a:alphaModFix/>
          </a:blip>
          <a:srcRect b="0" l="0" r="0" t="0"/>
          <a:stretch/>
        </p:blipFill>
        <p:spPr>
          <a:xfrm>
            <a:off x="13760041" y="8055070"/>
            <a:ext cx="38095" cy="38095"/>
          </a:xfrm>
          <a:prstGeom prst="rect">
            <a:avLst/>
          </a:prstGeom>
          <a:noFill/>
          <a:ln>
            <a:noFill/>
          </a:ln>
        </p:spPr>
      </p:pic>
      <p:pic>
        <p:nvPicPr>
          <p:cNvPr id="295" name="Google Shape;295;p18"/>
          <p:cNvPicPr preferRelativeResize="0"/>
          <p:nvPr/>
        </p:nvPicPr>
        <p:blipFill rotWithShape="1">
          <a:blip r:embed="rId12">
            <a:alphaModFix/>
          </a:blip>
          <a:srcRect b="0" l="0" r="0" t="0"/>
          <a:stretch/>
        </p:blipFill>
        <p:spPr>
          <a:xfrm>
            <a:off x="13760041" y="8417295"/>
            <a:ext cx="38095" cy="38095"/>
          </a:xfrm>
          <a:prstGeom prst="rect">
            <a:avLst/>
          </a:prstGeom>
          <a:noFill/>
          <a:ln>
            <a:noFill/>
          </a:ln>
        </p:spPr>
      </p:pic>
      <p:sp>
        <p:nvSpPr>
          <p:cNvPr id="296" name="Google Shape;296;p18"/>
          <p:cNvSpPr txBox="1"/>
          <p:nvPr/>
        </p:nvSpPr>
        <p:spPr>
          <a:xfrm>
            <a:off x="13929516" y="8251677"/>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딥러닝</a:t>
            </a:r>
            <a:r>
              <a:rPr lang="en-US" sz="1000">
                <a:solidFill>
                  <a:srgbClr val="283252"/>
                </a:solidFill>
                <a:latin typeface="Arial"/>
                <a:ea typeface="Arial"/>
                <a:cs typeface="Arial"/>
                <a:sym typeface="Arial"/>
              </a:rPr>
              <a:t>(LSTM ‧ fbprophet)</a:t>
            </a:r>
            <a:r>
              <a:rPr lang="en-US" sz="1800">
                <a:solidFill>
                  <a:srgbClr val="283252"/>
                </a:solidFill>
                <a:latin typeface="Arial"/>
                <a:ea typeface="Arial"/>
                <a:cs typeface="Arial"/>
                <a:sym typeface="Arial"/>
              </a:rPr>
              <a:t> 및 강화학습</a:t>
            </a:r>
            <a:endParaRPr sz="1800">
              <a:solidFill>
                <a:srgbClr val="283252"/>
              </a:solidFill>
              <a:latin typeface="Arial"/>
              <a:ea typeface="Arial"/>
              <a:cs typeface="Arial"/>
              <a:sym typeface="Arial"/>
            </a:endParaRPr>
          </a:p>
        </p:txBody>
      </p:sp>
      <p:pic>
        <p:nvPicPr>
          <p:cNvPr id="297" name="Google Shape;297;p18"/>
          <p:cNvPicPr preferRelativeResize="0"/>
          <p:nvPr/>
        </p:nvPicPr>
        <p:blipFill rotWithShape="1">
          <a:blip r:embed="rId12">
            <a:alphaModFix/>
          </a:blip>
          <a:srcRect b="0" l="0" r="0" t="0"/>
          <a:stretch/>
        </p:blipFill>
        <p:spPr>
          <a:xfrm>
            <a:off x="13774727" y="8814842"/>
            <a:ext cx="38095" cy="38095"/>
          </a:xfrm>
          <a:prstGeom prst="rect">
            <a:avLst/>
          </a:prstGeom>
          <a:noFill/>
          <a:ln>
            <a:noFill/>
          </a:ln>
        </p:spPr>
      </p:pic>
      <p:sp>
        <p:nvSpPr>
          <p:cNvPr id="298" name="Google Shape;298;p18"/>
          <p:cNvSpPr txBox="1"/>
          <p:nvPr/>
        </p:nvSpPr>
        <p:spPr>
          <a:xfrm>
            <a:off x="13944200" y="8649224"/>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앙상블 모델링</a:t>
            </a:r>
            <a:endParaRPr sz="1800">
              <a:solidFill>
                <a:srgbClr val="283252"/>
              </a:solidFill>
              <a:latin typeface="Arial"/>
              <a:ea typeface="Arial"/>
              <a:cs typeface="Arial"/>
              <a:sym typeface="Arial"/>
            </a:endParaRPr>
          </a:p>
        </p:txBody>
      </p:sp>
      <p:sp>
        <p:nvSpPr>
          <p:cNvPr id="299" name="Google Shape;299;p1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1-1. </a:t>
            </a:r>
            <a:r>
              <a:rPr b="1" lang="en-US" sz="4000">
                <a:solidFill>
                  <a:srgbClr val="212D50"/>
                </a:solidFill>
                <a:latin typeface="Arial"/>
                <a:ea typeface="Arial"/>
                <a:cs typeface="Arial"/>
                <a:sym typeface="Arial"/>
              </a:rPr>
              <a:t>프로젝트 </a:t>
            </a:r>
            <a:r>
              <a:rPr b="1" lang="en-US" sz="4000">
                <a:solidFill>
                  <a:srgbClr val="A69685"/>
                </a:solidFill>
              </a:rPr>
              <a:t>개요</a:t>
            </a:r>
            <a:endParaRPr b="1" sz="4000">
              <a:solidFill>
                <a:srgbClr val="A69685"/>
              </a:solidFill>
              <a:latin typeface="Arial"/>
              <a:ea typeface="Arial"/>
              <a:cs typeface="Arial"/>
              <a:sym typeface="Arial"/>
            </a:endParaRPr>
          </a:p>
        </p:txBody>
      </p:sp>
      <p:sp>
        <p:nvSpPr>
          <p:cNvPr id="300" name="Google Shape;300;p18"/>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0">
                <a:solidFill>
                  <a:srgbClr val="212D50"/>
                </a:solidFill>
              </a:rPr>
              <a:t>구성원 및 역할</a:t>
            </a:r>
            <a:endParaRPr b="1" sz="29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304" name="Shape 304"/>
        <p:cNvGrpSpPr/>
        <p:nvPr/>
      </p:nvGrpSpPr>
      <p:grpSpPr>
        <a:xfrm>
          <a:off x="0" y="0"/>
          <a:ext cx="0" cy="0"/>
          <a:chOff x="0" y="0"/>
          <a:chExt cx="0" cy="0"/>
        </a:xfrm>
      </p:grpSpPr>
      <p:pic>
        <p:nvPicPr>
          <p:cNvPr id="305" name="Google Shape;305;p19"/>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306" name="Google Shape;306;p19"/>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307" name="Google Shape;307;p19"/>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308" name="Google Shape;308;p19"/>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309" name="Google Shape;309;p19"/>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310" name="Google Shape;310;p19"/>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311" name="Google Shape;311;p19"/>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312" name="Google Shape;312;p19"/>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313" name="Google Shape;313;p19"/>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314" name="Google Shape;314;p19"/>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315" name="Google Shape;315;p19"/>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316" name="Google Shape;316;p19"/>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317" name="Google Shape;317;p19"/>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318" name="Google Shape;318;p19"/>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319" name="Google Shape;319;p19"/>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320" name="Google Shape;320;p19"/>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321" name="Google Shape;321;p19"/>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322" name="Google Shape;322;p19"/>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323" name="Google Shape;323;p19"/>
          <p:cNvSpPr txBox="1"/>
          <p:nvPr/>
        </p:nvSpPr>
        <p:spPr>
          <a:xfrm>
            <a:off x="1666623" y="3167375"/>
            <a:ext cx="82227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rPr>
              <a:t>데이터</a:t>
            </a:r>
            <a:endParaRPr/>
          </a:p>
        </p:txBody>
      </p:sp>
      <p:sp>
        <p:nvSpPr>
          <p:cNvPr id="324" name="Google Shape;324;p19"/>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325" name="Google Shape;325;p19"/>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326" name="Google Shape;326;p19"/>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327" name="Google Shape;327;p19"/>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1-2</a:t>
            </a:r>
            <a:endParaRPr sz="4300"/>
          </a:p>
        </p:txBody>
      </p:sp>
      <p:sp>
        <p:nvSpPr>
          <p:cNvPr id="328" name="Google Shape;328;p19"/>
          <p:cNvSpPr txBox="1"/>
          <p:nvPr/>
        </p:nvSpPr>
        <p:spPr>
          <a:xfrm>
            <a:off x="1729450" y="4210400"/>
            <a:ext cx="7399200" cy="13005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데이</a:t>
            </a:r>
            <a:r>
              <a:rPr b="1" lang="en-US" sz="2900">
                <a:solidFill>
                  <a:schemeClr val="lt1"/>
                </a:solidFill>
              </a:rPr>
              <a:t>터 수집</a:t>
            </a:r>
            <a:endParaRPr b="1" sz="2900">
              <a:solidFill>
                <a:schemeClr val="lt1"/>
              </a:solidFill>
            </a:endParaRPr>
          </a:p>
          <a:p>
            <a:pPr indent="457200" lvl="0" marL="0" rtl="0" algn="l">
              <a:lnSpc>
                <a:spcPct val="150000"/>
              </a:lnSpc>
              <a:spcBef>
                <a:spcPts val="0"/>
              </a:spcBef>
              <a:spcAft>
                <a:spcPts val="0"/>
              </a:spcAft>
              <a:buNone/>
            </a:pPr>
            <a:r>
              <a:rPr b="1" lang="en-US" sz="2900">
                <a:solidFill>
                  <a:schemeClr val="lt1"/>
                </a:solidFill>
              </a:rPr>
              <a:t>-  데이</a:t>
            </a:r>
            <a:r>
              <a:rPr b="1" lang="en-US" sz="2900">
                <a:solidFill>
                  <a:schemeClr val="lt1"/>
                </a:solidFill>
              </a:rPr>
              <a:t>터 전처리</a:t>
            </a:r>
            <a:endParaRPr b="1" sz="29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pic>
        <p:nvPicPr>
          <p:cNvPr id="333" name="Google Shape;333;p20"/>
          <p:cNvPicPr preferRelativeResize="0"/>
          <p:nvPr/>
        </p:nvPicPr>
        <p:blipFill rotWithShape="1">
          <a:blip r:embed="rId3">
            <a:alphaModFix/>
          </a:blip>
          <a:srcRect b="0" l="0" r="0" t="0"/>
          <a:stretch/>
        </p:blipFill>
        <p:spPr>
          <a:xfrm>
            <a:off x="-3730851" y="2607647"/>
            <a:ext cx="2971429" cy="1658694"/>
          </a:xfrm>
          <a:prstGeom prst="rect">
            <a:avLst/>
          </a:prstGeom>
          <a:noFill/>
          <a:ln>
            <a:noFill/>
          </a:ln>
        </p:spPr>
      </p:pic>
      <p:pic>
        <p:nvPicPr>
          <p:cNvPr id="334" name="Google Shape;334;p20"/>
          <p:cNvPicPr preferRelativeResize="0"/>
          <p:nvPr/>
        </p:nvPicPr>
        <p:blipFill rotWithShape="1">
          <a:blip r:embed="rId4">
            <a:alphaModFix/>
          </a:blip>
          <a:srcRect b="23702" l="24519" r="24177" t="23925"/>
          <a:stretch/>
        </p:blipFill>
        <p:spPr>
          <a:xfrm>
            <a:off x="-3102051" y="5329868"/>
            <a:ext cx="2933930" cy="1219970"/>
          </a:xfrm>
          <a:prstGeom prst="rect">
            <a:avLst/>
          </a:prstGeom>
          <a:noFill/>
          <a:ln>
            <a:noFill/>
          </a:ln>
        </p:spPr>
      </p:pic>
      <p:pic>
        <p:nvPicPr>
          <p:cNvPr id="335" name="Google Shape;335;p20"/>
          <p:cNvPicPr preferRelativeResize="0"/>
          <p:nvPr/>
        </p:nvPicPr>
        <p:blipFill rotWithShape="1">
          <a:blip r:embed="rId5">
            <a:alphaModFix/>
          </a:blip>
          <a:srcRect b="0" l="0" r="0" t="0"/>
          <a:stretch/>
        </p:blipFill>
        <p:spPr>
          <a:xfrm>
            <a:off x="19524441" y="949014"/>
            <a:ext cx="2993651" cy="2728735"/>
          </a:xfrm>
          <a:prstGeom prst="rect">
            <a:avLst/>
          </a:prstGeom>
          <a:noFill/>
          <a:ln>
            <a:noFill/>
          </a:ln>
        </p:spPr>
      </p:pic>
      <p:pic>
        <p:nvPicPr>
          <p:cNvPr id="336" name="Google Shape;336;p20"/>
          <p:cNvPicPr preferRelativeResize="0"/>
          <p:nvPr/>
        </p:nvPicPr>
        <p:blipFill rotWithShape="1">
          <a:blip r:embed="rId6">
            <a:alphaModFix/>
          </a:blip>
          <a:srcRect b="0" l="0" r="0" t="0"/>
          <a:stretch/>
        </p:blipFill>
        <p:spPr>
          <a:xfrm>
            <a:off x="-3510178" y="2863880"/>
            <a:ext cx="1939913" cy="312373"/>
          </a:xfrm>
          <a:prstGeom prst="rect">
            <a:avLst/>
          </a:prstGeom>
          <a:noFill/>
          <a:ln>
            <a:noFill/>
          </a:ln>
        </p:spPr>
      </p:pic>
      <p:pic>
        <p:nvPicPr>
          <p:cNvPr id="337" name="Google Shape;337;p20"/>
          <p:cNvPicPr preferRelativeResize="0"/>
          <p:nvPr/>
        </p:nvPicPr>
        <p:blipFill rotWithShape="1">
          <a:blip r:embed="rId7">
            <a:alphaModFix/>
          </a:blip>
          <a:srcRect b="0" l="0" r="0" t="0"/>
          <a:stretch/>
        </p:blipFill>
        <p:spPr>
          <a:xfrm>
            <a:off x="-3419739" y="3235303"/>
            <a:ext cx="1456599" cy="260311"/>
          </a:xfrm>
          <a:prstGeom prst="rect">
            <a:avLst/>
          </a:prstGeom>
          <a:noFill/>
          <a:ln>
            <a:noFill/>
          </a:ln>
        </p:spPr>
      </p:pic>
      <p:pic>
        <p:nvPicPr>
          <p:cNvPr id="338" name="Google Shape;338;p20"/>
          <p:cNvPicPr preferRelativeResize="0"/>
          <p:nvPr/>
        </p:nvPicPr>
        <p:blipFill rotWithShape="1">
          <a:blip r:embed="rId8">
            <a:alphaModFix/>
          </a:blip>
          <a:srcRect b="0" l="0" r="0" t="0"/>
          <a:stretch/>
        </p:blipFill>
        <p:spPr>
          <a:xfrm>
            <a:off x="-1985242" y="3220066"/>
            <a:ext cx="979150" cy="275549"/>
          </a:xfrm>
          <a:prstGeom prst="rect">
            <a:avLst/>
          </a:prstGeom>
          <a:noFill/>
          <a:ln>
            <a:noFill/>
          </a:ln>
        </p:spPr>
      </p:pic>
      <p:pic>
        <p:nvPicPr>
          <p:cNvPr id="339" name="Google Shape;339;p20"/>
          <p:cNvPicPr preferRelativeResize="0"/>
          <p:nvPr/>
        </p:nvPicPr>
        <p:blipFill rotWithShape="1">
          <a:blip r:embed="rId9">
            <a:alphaModFix/>
          </a:blip>
          <a:srcRect b="0" l="0" r="0" t="0"/>
          <a:stretch/>
        </p:blipFill>
        <p:spPr>
          <a:xfrm>
            <a:off x="-3476883" y="3330539"/>
            <a:ext cx="28571" cy="28571"/>
          </a:xfrm>
          <a:prstGeom prst="rect">
            <a:avLst/>
          </a:prstGeom>
          <a:noFill/>
          <a:ln>
            <a:noFill/>
          </a:ln>
        </p:spPr>
      </p:pic>
      <p:pic>
        <p:nvPicPr>
          <p:cNvPr id="340" name="Google Shape;340;p20"/>
          <p:cNvPicPr preferRelativeResize="0"/>
          <p:nvPr/>
        </p:nvPicPr>
        <p:blipFill rotWithShape="1">
          <a:blip r:embed="rId10">
            <a:alphaModFix/>
          </a:blip>
          <a:srcRect b="0" l="0" r="0" t="0"/>
          <a:stretch/>
        </p:blipFill>
        <p:spPr>
          <a:xfrm>
            <a:off x="-3411670" y="3489878"/>
            <a:ext cx="1456599" cy="275549"/>
          </a:xfrm>
          <a:prstGeom prst="rect">
            <a:avLst/>
          </a:prstGeom>
          <a:noFill/>
          <a:ln>
            <a:noFill/>
          </a:ln>
        </p:spPr>
      </p:pic>
      <p:pic>
        <p:nvPicPr>
          <p:cNvPr id="341" name="Google Shape;341;p20"/>
          <p:cNvPicPr preferRelativeResize="0"/>
          <p:nvPr/>
        </p:nvPicPr>
        <p:blipFill rotWithShape="1">
          <a:blip r:embed="rId11">
            <a:alphaModFix/>
          </a:blip>
          <a:srcRect b="0" l="0" r="0" t="0"/>
          <a:stretch/>
        </p:blipFill>
        <p:spPr>
          <a:xfrm>
            <a:off x="-1977169" y="3489882"/>
            <a:ext cx="979150" cy="275549"/>
          </a:xfrm>
          <a:prstGeom prst="rect">
            <a:avLst/>
          </a:prstGeom>
          <a:noFill/>
          <a:ln>
            <a:noFill/>
          </a:ln>
        </p:spPr>
      </p:pic>
      <p:pic>
        <p:nvPicPr>
          <p:cNvPr id="342" name="Google Shape;342;p20"/>
          <p:cNvPicPr preferRelativeResize="0"/>
          <p:nvPr/>
        </p:nvPicPr>
        <p:blipFill rotWithShape="1">
          <a:blip r:embed="rId12">
            <a:alphaModFix/>
          </a:blip>
          <a:srcRect b="0" l="0" r="0" t="0"/>
          <a:stretch/>
        </p:blipFill>
        <p:spPr>
          <a:xfrm>
            <a:off x="-3468809" y="3600355"/>
            <a:ext cx="28571" cy="28571"/>
          </a:xfrm>
          <a:prstGeom prst="rect">
            <a:avLst/>
          </a:prstGeom>
          <a:noFill/>
          <a:ln>
            <a:noFill/>
          </a:ln>
        </p:spPr>
      </p:pic>
      <p:pic>
        <p:nvPicPr>
          <p:cNvPr id="343" name="Google Shape;343;p20"/>
          <p:cNvPicPr preferRelativeResize="0"/>
          <p:nvPr/>
        </p:nvPicPr>
        <p:blipFill rotWithShape="1">
          <a:blip r:embed="rId13">
            <a:alphaModFix/>
          </a:blip>
          <a:srcRect b="0" l="0" r="0" t="0"/>
          <a:stretch/>
        </p:blipFill>
        <p:spPr>
          <a:xfrm>
            <a:off x="-3411671" y="3759693"/>
            <a:ext cx="1315650" cy="260311"/>
          </a:xfrm>
          <a:prstGeom prst="rect">
            <a:avLst/>
          </a:prstGeom>
          <a:noFill/>
          <a:ln>
            <a:noFill/>
          </a:ln>
        </p:spPr>
      </p:pic>
      <p:pic>
        <p:nvPicPr>
          <p:cNvPr id="344" name="Google Shape;344;p20"/>
          <p:cNvPicPr preferRelativeResize="0"/>
          <p:nvPr/>
        </p:nvPicPr>
        <p:blipFill rotWithShape="1">
          <a:blip r:embed="rId14">
            <a:alphaModFix/>
          </a:blip>
          <a:srcRect b="0" l="0" r="0" t="0"/>
          <a:stretch/>
        </p:blipFill>
        <p:spPr>
          <a:xfrm>
            <a:off x="-1977166" y="3759694"/>
            <a:ext cx="605064" cy="275549"/>
          </a:xfrm>
          <a:prstGeom prst="rect">
            <a:avLst/>
          </a:prstGeom>
          <a:noFill/>
          <a:ln>
            <a:noFill/>
          </a:ln>
        </p:spPr>
      </p:pic>
      <p:pic>
        <p:nvPicPr>
          <p:cNvPr id="345" name="Google Shape;345;p20"/>
          <p:cNvPicPr preferRelativeResize="0"/>
          <p:nvPr/>
        </p:nvPicPr>
        <p:blipFill rotWithShape="1">
          <a:blip r:embed="rId12">
            <a:alphaModFix/>
          </a:blip>
          <a:srcRect b="0" l="0" r="0" t="0"/>
          <a:stretch/>
        </p:blipFill>
        <p:spPr>
          <a:xfrm>
            <a:off x="-3468809" y="3870166"/>
            <a:ext cx="28571" cy="28571"/>
          </a:xfrm>
          <a:prstGeom prst="rect">
            <a:avLst/>
          </a:prstGeom>
          <a:noFill/>
          <a:ln>
            <a:noFill/>
          </a:ln>
        </p:spPr>
      </p:pic>
      <p:pic>
        <p:nvPicPr>
          <p:cNvPr id="346" name="Google Shape;346;p20"/>
          <p:cNvPicPr preferRelativeResize="0"/>
          <p:nvPr/>
        </p:nvPicPr>
        <p:blipFill rotWithShape="1">
          <a:blip r:embed="rId15">
            <a:alphaModFix/>
          </a:blip>
          <a:srcRect b="0" l="0" r="0" t="0"/>
          <a:stretch/>
        </p:blipFill>
        <p:spPr>
          <a:xfrm>
            <a:off x="-4850798" y="6567206"/>
            <a:ext cx="4682677" cy="260311"/>
          </a:xfrm>
          <a:prstGeom prst="rect">
            <a:avLst/>
          </a:prstGeom>
          <a:noFill/>
          <a:ln>
            <a:noFill/>
          </a:ln>
        </p:spPr>
      </p:pic>
      <p:sp>
        <p:nvSpPr>
          <p:cNvPr id="347" name="Google Shape;347;p2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348" name="Google Shape;348;p2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349" name="Google Shape;349;p2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350" name="Google Shape;350;p20"/>
          <p:cNvSpPr txBox="1"/>
          <p:nvPr/>
        </p:nvSpPr>
        <p:spPr>
          <a:xfrm>
            <a:off x="4267086" y="9289971"/>
            <a:ext cx="11794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83252"/>
                </a:solidFill>
                <a:latin typeface="Arial"/>
                <a:ea typeface="Arial"/>
                <a:cs typeface="Arial"/>
                <a:sym typeface="Arial"/>
              </a:rPr>
              <a:t>KOSPI 시가총액 상위 10종목(21년 9월 기준) 중 그룹사 중복 및 네이버‧ 카카오를 제외한 5개 종목 선정</a:t>
            </a:r>
            <a:endParaRPr sz="2000">
              <a:solidFill>
                <a:srgbClr val="283252"/>
              </a:solidFill>
              <a:latin typeface="Arial"/>
              <a:ea typeface="Arial"/>
              <a:cs typeface="Arial"/>
              <a:sym typeface="Arial"/>
            </a:endParaRPr>
          </a:p>
        </p:txBody>
      </p:sp>
      <p:pic>
        <p:nvPicPr>
          <p:cNvPr id="351" name="Google Shape;351;p20"/>
          <p:cNvPicPr preferRelativeResize="0"/>
          <p:nvPr/>
        </p:nvPicPr>
        <p:blipFill rotWithShape="1">
          <a:blip r:embed="rId16">
            <a:alphaModFix/>
          </a:blip>
          <a:srcRect b="0" l="0" r="0" t="0"/>
          <a:stretch/>
        </p:blipFill>
        <p:spPr>
          <a:xfrm>
            <a:off x="-4329253" y="-15716"/>
            <a:ext cx="4168232" cy="2238797"/>
          </a:xfrm>
          <a:prstGeom prst="rect">
            <a:avLst/>
          </a:prstGeom>
          <a:noFill/>
          <a:ln>
            <a:noFill/>
          </a:ln>
        </p:spPr>
      </p:pic>
      <p:pic>
        <p:nvPicPr>
          <p:cNvPr id="352" name="Google Shape;352;p20"/>
          <p:cNvPicPr preferRelativeResize="0"/>
          <p:nvPr/>
        </p:nvPicPr>
        <p:blipFill rotWithShape="1">
          <a:blip r:embed="rId17">
            <a:alphaModFix/>
          </a:blip>
          <a:srcRect b="0" l="0" r="0" t="0"/>
          <a:stretch/>
        </p:blipFill>
        <p:spPr>
          <a:xfrm>
            <a:off x="1225766" y="3154199"/>
            <a:ext cx="6414320" cy="4834057"/>
          </a:xfrm>
          <a:prstGeom prst="rect">
            <a:avLst/>
          </a:prstGeom>
          <a:noFill/>
          <a:ln>
            <a:noFill/>
          </a:ln>
        </p:spPr>
      </p:pic>
      <p:sp>
        <p:nvSpPr>
          <p:cNvPr id="353" name="Google Shape;353;p20"/>
          <p:cNvSpPr txBox="1"/>
          <p:nvPr/>
        </p:nvSpPr>
        <p:spPr>
          <a:xfrm>
            <a:off x="2497931" y="2402215"/>
            <a:ext cx="347547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A69685"/>
                </a:solidFill>
                <a:latin typeface="Arial"/>
                <a:ea typeface="Arial"/>
                <a:cs typeface="Arial"/>
                <a:sym typeface="Arial"/>
              </a:rPr>
              <a:t>선정 5개 종목 시가총액</a:t>
            </a:r>
            <a:endParaRPr b="1" sz="2400">
              <a:solidFill>
                <a:srgbClr val="A69685"/>
              </a:solidFill>
              <a:latin typeface="Arial"/>
              <a:ea typeface="Arial"/>
              <a:cs typeface="Arial"/>
              <a:sym typeface="Arial"/>
            </a:endParaRPr>
          </a:p>
        </p:txBody>
      </p:sp>
      <p:pic>
        <p:nvPicPr>
          <p:cNvPr id="354" name="Google Shape;354;p20" title="Web Viewer"/>
          <p:cNvPicPr preferRelativeResize="0"/>
          <p:nvPr/>
        </p:nvPicPr>
        <p:blipFill rotWithShape="1">
          <a:blip r:embed="rId18">
            <a:alphaModFix/>
          </a:blip>
          <a:srcRect b="0" l="0" r="0" t="0"/>
          <a:stretch/>
        </p:blipFill>
        <p:spPr>
          <a:xfrm>
            <a:off x="8424428" y="3216297"/>
            <a:ext cx="9763413" cy="4857749"/>
          </a:xfrm>
          <a:prstGeom prst="rect">
            <a:avLst/>
          </a:prstGeom>
          <a:noFill/>
          <a:ln>
            <a:noFill/>
          </a:ln>
        </p:spPr>
      </p:pic>
      <p:sp>
        <p:nvSpPr>
          <p:cNvPr id="355" name="Google Shape;355;p20"/>
          <p:cNvSpPr txBox="1"/>
          <p:nvPr/>
        </p:nvSpPr>
        <p:spPr>
          <a:xfrm>
            <a:off x="11618887" y="2402214"/>
            <a:ext cx="390924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A69685"/>
                </a:solidFill>
                <a:latin typeface="Arial"/>
                <a:ea typeface="Arial"/>
                <a:cs typeface="Arial"/>
                <a:sym typeface="Arial"/>
              </a:rPr>
              <a:t>선정 5개 종목 주가 </a:t>
            </a:r>
            <a:r>
              <a:rPr b="1" lang="en-US" sz="1600">
                <a:solidFill>
                  <a:srgbClr val="A69685"/>
                </a:solidFill>
                <a:latin typeface="Arial"/>
                <a:ea typeface="Arial"/>
                <a:cs typeface="Arial"/>
                <a:sym typeface="Arial"/>
              </a:rPr>
              <a:t>(종가 기준)</a:t>
            </a:r>
            <a:endParaRPr b="1" sz="2400">
              <a:solidFill>
                <a:srgbClr val="A69685"/>
              </a:solidFill>
              <a:latin typeface="Arial"/>
              <a:ea typeface="Arial"/>
              <a:cs typeface="Arial"/>
              <a:sym typeface="Arial"/>
            </a:endParaRPr>
          </a:p>
        </p:txBody>
      </p:sp>
      <p:sp>
        <p:nvSpPr>
          <p:cNvPr id="356" name="Google Shape;356;p2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357" name="Google Shape;357;p20"/>
          <p:cNvSpPr txBox="1"/>
          <p:nvPr/>
        </p:nvSpPr>
        <p:spPr>
          <a:xfrm>
            <a:off x="1191331" y="1113418"/>
            <a:ext cx="6553200" cy="1031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200">
                <a:solidFill>
                  <a:srgbClr val="212D50"/>
                </a:solidFill>
              </a:rPr>
              <a:t>데이터 수집 </a:t>
            </a:r>
            <a:r>
              <a:rPr b="1" lang="en-US" sz="3200">
                <a:solidFill>
                  <a:srgbClr val="A69685"/>
                </a:solidFill>
              </a:rPr>
              <a:t>시가총액 상위 종목</a:t>
            </a:r>
            <a:endParaRPr b="1" sz="3200">
              <a:solidFill>
                <a:srgbClr val="A69685"/>
              </a:solidFill>
            </a:endParaRPr>
          </a:p>
          <a:p>
            <a:pPr indent="0" lvl="0" marL="0" marR="0" rtl="0" algn="l">
              <a:spcBef>
                <a:spcPts val="0"/>
              </a:spcBef>
              <a:spcAft>
                <a:spcPts val="0"/>
              </a:spcAft>
              <a:buNone/>
            </a:pPr>
            <a:r>
              <a:t/>
            </a:r>
            <a:endParaRPr b="1" sz="2900">
              <a:solidFill>
                <a:srgbClr val="212D5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21"/>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363" name="Google Shape;363;p21"/>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364" name="Google Shape;364;p21"/>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365" name="Google Shape;365;p21" title="Web Viewer"/>
          <p:cNvPicPr preferRelativeResize="0"/>
          <p:nvPr/>
        </p:nvPicPr>
        <p:blipFill rotWithShape="1">
          <a:blip r:embed="rId3">
            <a:alphaModFix/>
          </a:blip>
          <a:srcRect b="0" l="0" r="0" t="0"/>
          <a:stretch/>
        </p:blipFill>
        <p:spPr>
          <a:xfrm>
            <a:off x="3488531" y="2034270"/>
            <a:ext cx="12573000" cy="7725508"/>
          </a:xfrm>
          <a:prstGeom prst="rect">
            <a:avLst/>
          </a:prstGeom>
          <a:noFill/>
          <a:ln>
            <a:noFill/>
          </a:ln>
        </p:spPr>
      </p:pic>
      <p:sp>
        <p:nvSpPr>
          <p:cNvPr id="366" name="Google Shape;366;p21"/>
          <p:cNvSpPr/>
          <p:nvPr/>
        </p:nvSpPr>
        <p:spPr>
          <a:xfrm>
            <a:off x="1126331" y="5043487"/>
            <a:ext cx="6268350" cy="292848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(앞 슬라이드에 통합 태블로 구현 예정) EDA 대시보드</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삼성전자 누르면 주식 2018년부터 지금까지 그래프 로드</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 변동률 그래프 구현 예정</a:t>
            </a:r>
            <a:endParaRPr sz="1800">
              <a:solidFill>
                <a:schemeClr val="lt1"/>
              </a:solidFill>
              <a:latin typeface="Calibri"/>
              <a:ea typeface="Calibri"/>
              <a:cs typeface="Calibri"/>
              <a:sym typeface="Calibri"/>
            </a:endParaRPr>
          </a:p>
        </p:txBody>
      </p:sp>
      <p:sp>
        <p:nvSpPr>
          <p:cNvPr id="367" name="Google Shape;367;p2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368" name="Google Shape;368;p21"/>
          <p:cNvSpPr txBox="1"/>
          <p:nvPr/>
        </p:nvSpPr>
        <p:spPr>
          <a:xfrm>
            <a:off x="1191331" y="1113418"/>
            <a:ext cx="65532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200">
                <a:solidFill>
                  <a:srgbClr val="212D50"/>
                </a:solidFill>
              </a:rPr>
              <a:t>데이터 수집 </a:t>
            </a:r>
            <a:r>
              <a:rPr b="1" lang="en-US" sz="3200">
                <a:solidFill>
                  <a:srgbClr val="A69685"/>
                </a:solidFill>
              </a:rPr>
              <a:t>시가총액 상위 종목</a:t>
            </a:r>
            <a:endParaRPr b="1" sz="29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